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89"/>
  </p:notesMasterIdLst>
  <p:handoutMasterIdLst>
    <p:handoutMasterId r:id="rId90"/>
  </p:handoutMasterIdLst>
  <p:sldIdLst>
    <p:sldId id="256" r:id="rId2"/>
    <p:sldId id="415" r:id="rId3"/>
    <p:sldId id="341" r:id="rId4"/>
    <p:sldId id="258" r:id="rId5"/>
    <p:sldId id="266" r:id="rId6"/>
    <p:sldId id="267" r:id="rId7"/>
    <p:sldId id="271" r:id="rId8"/>
    <p:sldId id="270" r:id="rId9"/>
    <p:sldId id="275" r:id="rId10"/>
    <p:sldId id="276" r:id="rId11"/>
    <p:sldId id="278" r:id="rId12"/>
    <p:sldId id="260" r:id="rId13"/>
    <p:sldId id="281" r:id="rId14"/>
    <p:sldId id="285" r:id="rId15"/>
    <p:sldId id="261" r:id="rId16"/>
    <p:sldId id="414" r:id="rId17"/>
    <p:sldId id="262" r:id="rId18"/>
    <p:sldId id="459" r:id="rId19"/>
    <p:sldId id="495" r:id="rId20"/>
    <p:sldId id="288" r:id="rId21"/>
    <p:sldId id="287" r:id="rId22"/>
    <p:sldId id="497" r:id="rId23"/>
    <p:sldId id="297" r:id="rId24"/>
    <p:sldId id="420" r:id="rId25"/>
    <p:sldId id="296" r:id="rId26"/>
    <p:sldId id="502" r:id="rId27"/>
    <p:sldId id="503" r:id="rId28"/>
    <p:sldId id="504" r:id="rId29"/>
    <p:sldId id="291" r:id="rId30"/>
    <p:sldId id="293" r:id="rId31"/>
    <p:sldId id="422" r:id="rId32"/>
    <p:sldId id="295" r:id="rId33"/>
    <p:sldId id="310" r:id="rId34"/>
    <p:sldId id="505" r:id="rId35"/>
    <p:sldId id="507" r:id="rId36"/>
    <p:sldId id="506" r:id="rId37"/>
    <p:sldId id="508" r:id="rId38"/>
    <p:sldId id="509" r:id="rId39"/>
    <p:sldId id="510" r:id="rId40"/>
    <p:sldId id="302" r:id="rId41"/>
    <p:sldId id="511" r:id="rId42"/>
    <p:sldId id="512" r:id="rId43"/>
    <p:sldId id="519" r:id="rId44"/>
    <p:sldId id="520" r:id="rId45"/>
    <p:sldId id="516" r:id="rId46"/>
    <p:sldId id="513" r:id="rId47"/>
    <p:sldId id="517" r:id="rId48"/>
    <p:sldId id="514" r:id="rId49"/>
    <p:sldId id="515" r:id="rId50"/>
    <p:sldId id="518" r:id="rId51"/>
    <p:sldId id="521" r:id="rId52"/>
    <p:sldId id="336" r:id="rId53"/>
    <p:sldId id="263" r:id="rId54"/>
    <p:sldId id="460" r:id="rId55"/>
    <p:sldId id="343" r:id="rId56"/>
    <p:sldId id="344" r:id="rId57"/>
    <p:sldId id="348" r:id="rId58"/>
    <p:sldId id="359" r:id="rId59"/>
    <p:sldId id="349" r:id="rId60"/>
    <p:sldId id="466" r:id="rId61"/>
    <p:sldId id="358" r:id="rId62"/>
    <p:sldId id="350" r:id="rId63"/>
    <p:sldId id="357" r:id="rId64"/>
    <p:sldId id="523" r:id="rId65"/>
    <p:sldId id="527" r:id="rId66"/>
    <p:sldId id="435" r:id="rId67"/>
    <p:sldId id="352" r:id="rId68"/>
    <p:sldId id="351" r:id="rId69"/>
    <p:sldId id="369" r:id="rId70"/>
    <p:sldId id="371" r:id="rId71"/>
    <p:sldId id="372" r:id="rId72"/>
    <p:sldId id="404" r:id="rId73"/>
    <p:sldId id="407" r:id="rId74"/>
    <p:sldId id="409" r:id="rId75"/>
    <p:sldId id="413" r:id="rId76"/>
    <p:sldId id="382" r:id="rId77"/>
    <p:sldId id="386" r:id="rId78"/>
    <p:sldId id="395" r:id="rId79"/>
    <p:sldId id="384" r:id="rId80"/>
    <p:sldId id="385" r:id="rId81"/>
    <p:sldId id="461" r:id="rId82"/>
    <p:sldId id="397" r:id="rId83"/>
    <p:sldId id="524" r:id="rId84"/>
    <p:sldId id="526" r:id="rId85"/>
    <p:sldId id="265" r:id="rId86"/>
    <p:sldId id="468" r:id="rId87"/>
    <p:sldId id="522" r:id="rId8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ção Padrão" id="{27BB7B14-14B8-45C0-B078-059BB14DDB38}">
          <p14:sldIdLst>
            <p14:sldId id="256"/>
            <p14:sldId id="415"/>
            <p14:sldId id="341"/>
            <p14:sldId id="258"/>
            <p14:sldId id="266"/>
            <p14:sldId id="267"/>
            <p14:sldId id="271"/>
            <p14:sldId id="270"/>
            <p14:sldId id="275"/>
            <p14:sldId id="276"/>
            <p14:sldId id="278"/>
            <p14:sldId id="260"/>
            <p14:sldId id="281"/>
            <p14:sldId id="285"/>
            <p14:sldId id="261"/>
            <p14:sldId id="414"/>
            <p14:sldId id="262"/>
            <p14:sldId id="459"/>
            <p14:sldId id="495"/>
            <p14:sldId id="288"/>
            <p14:sldId id="287"/>
            <p14:sldId id="497"/>
            <p14:sldId id="297"/>
            <p14:sldId id="420"/>
            <p14:sldId id="296"/>
            <p14:sldId id="502"/>
            <p14:sldId id="503"/>
            <p14:sldId id="504"/>
            <p14:sldId id="291"/>
            <p14:sldId id="293"/>
            <p14:sldId id="422"/>
            <p14:sldId id="295"/>
            <p14:sldId id="310"/>
            <p14:sldId id="505"/>
            <p14:sldId id="507"/>
            <p14:sldId id="506"/>
            <p14:sldId id="508"/>
            <p14:sldId id="509"/>
            <p14:sldId id="510"/>
            <p14:sldId id="302"/>
            <p14:sldId id="511"/>
            <p14:sldId id="512"/>
            <p14:sldId id="519"/>
            <p14:sldId id="520"/>
            <p14:sldId id="516"/>
            <p14:sldId id="513"/>
            <p14:sldId id="517"/>
            <p14:sldId id="514"/>
            <p14:sldId id="515"/>
            <p14:sldId id="518"/>
            <p14:sldId id="521"/>
          </p14:sldIdLst>
        </p14:section>
        <p14:section name="Seção sem Título" id="{6E290CF0-492A-4687-BF85-3074884B32FD}">
          <p14:sldIdLst>
            <p14:sldId id="336"/>
            <p14:sldId id="263"/>
            <p14:sldId id="460"/>
            <p14:sldId id="343"/>
            <p14:sldId id="344"/>
            <p14:sldId id="348"/>
            <p14:sldId id="359"/>
            <p14:sldId id="349"/>
            <p14:sldId id="466"/>
            <p14:sldId id="358"/>
            <p14:sldId id="350"/>
            <p14:sldId id="357"/>
            <p14:sldId id="523"/>
            <p14:sldId id="527"/>
            <p14:sldId id="435"/>
            <p14:sldId id="352"/>
            <p14:sldId id="351"/>
            <p14:sldId id="369"/>
            <p14:sldId id="371"/>
            <p14:sldId id="372"/>
            <p14:sldId id="404"/>
            <p14:sldId id="407"/>
            <p14:sldId id="409"/>
            <p14:sldId id="413"/>
            <p14:sldId id="382"/>
            <p14:sldId id="386"/>
            <p14:sldId id="395"/>
            <p14:sldId id="384"/>
            <p14:sldId id="385"/>
            <p14:sldId id="461"/>
            <p14:sldId id="397"/>
            <p14:sldId id="524"/>
            <p14:sldId id="526"/>
            <p14:sldId id="265"/>
            <p14:sldId id="468"/>
            <p14:sldId id="5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6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017"/>
    <a:srgbClr val="FFF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3" autoAdjust="0"/>
    <p:restoredTop sz="76538" autoAdjust="0"/>
  </p:normalViewPr>
  <p:slideViewPr>
    <p:cSldViewPr>
      <p:cViewPr varScale="1">
        <p:scale>
          <a:sx n="90" d="100"/>
          <a:sy n="90" d="100"/>
        </p:scale>
        <p:origin x="600" y="78"/>
      </p:cViewPr>
      <p:guideLst>
        <p:guide orient="horz" pos="166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4B03C-5A17-4F05-BD50-3A9E7A151E89}" type="datetimeFigureOut">
              <a:rPr lang="en-US" smtClean="0"/>
              <a:t>13-Jul-15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83140-510E-4CAB-85EB-C707124A8F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44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675715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645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95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49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95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543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621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Snapshot: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the way </a:t>
            </a:r>
            <a:r>
              <a:rPr lang="en-US" dirty="0" err="1" smtClean="0"/>
              <a:t>git</a:t>
            </a:r>
            <a:r>
              <a:rPr lang="en-US" dirty="0" smtClean="0"/>
              <a:t> keep versions.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Each snapshot contains</a:t>
            </a:r>
            <a:r>
              <a:rPr lang="en-US" baseline="0" dirty="0" smtClean="0"/>
              <a:t> all the files versioned.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New files are inserted and not edited files reference the last commit (saves space)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aseline="0" dirty="0" smtClean="0"/>
              <a:t>Integrity: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Creates a hash for each commit/file.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Enable integrity checking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aseline="0" dirty="0" smtClean="0"/>
              <a:t>Generally only adds data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Often you will only save stuff in your rep (commit)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You can also</a:t>
            </a:r>
            <a:r>
              <a:rPr lang="en-US" baseline="0" dirty="0" smtClean="0"/>
              <a:t> delete info from there, however it is not common.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Of course you can also grab older commits (pull/fetch/</a:t>
            </a:r>
            <a:r>
              <a:rPr lang="en-US" baseline="0" dirty="0" err="1" smtClean="0"/>
              <a:t>chechout</a:t>
            </a:r>
            <a:r>
              <a:rPr lang="en-US" baseline="0" dirty="0" smtClean="0"/>
              <a:t>)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aseline="0" dirty="0" smtClean="0"/>
              <a:t>3 states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Work </a:t>
            </a:r>
            <a:r>
              <a:rPr lang="en-US" dirty="0" err="1" smtClean="0"/>
              <a:t>dir</a:t>
            </a:r>
            <a:r>
              <a:rPr lang="en-US" dirty="0" smtClean="0"/>
              <a:t>: where</a:t>
            </a:r>
            <a:r>
              <a:rPr lang="en-US" baseline="0" dirty="0" smtClean="0"/>
              <a:t> you edit</a:t>
            </a:r>
            <a:endParaRPr lang="en-US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Stage area: intermediate</a:t>
            </a:r>
            <a:r>
              <a:rPr lang="en-US" baseline="0" dirty="0" smtClean="0"/>
              <a:t> step before commit/rep </a:t>
            </a:r>
            <a:endParaRPr lang="en-US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.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dir</a:t>
            </a:r>
            <a:r>
              <a:rPr lang="en-US" dirty="0" smtClean="0"/>
              <a:t> (rep): where the versions are locally kept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2738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Branch!!!!!!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A---B---C topic </a:t>
            </a:r>
          </a:p>
          <a:p>
            <a:pPr>
              <a:spcBef>
                <a:spcPts val="0"/>
              </a:spcBef>
              <a:buNone/>
            </a:pP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pPr>
              <a:spcBef>
                <a:spcPts val="0"/>
              </a:spcBef>
              <a:buNone/>
            </a:pP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H---I---D---E---F---G master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095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Access </a:t>
            </a:r>
            <a:r>
              <a:rPr lang="pt-BR" dirty="0" smtClean="0">
                <a:hlinkClick r:id="rId3"/>
              </a:rPr>
              <a:t>http://git-scm.com/download</a:t>
            </a:r>
            <a:endParaRPr lang="pt-BR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8387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b="1" baseline="0" dirty="0" smtClean="0">
                <a:latin typeface="Arial Black" panose="020B0A04020102020204" pitchFamily="34" charset="0"/>
              </a:rPr>
              <a:t>Create a directory named ”</a:t>
            </a:r>
            <a:r>
              <a:rPr lang="en-US" sz="4000" b="1" baseline="0" dirty="0" err="1" smtClean="0">
                <a:latin typeface="Arial Black" panose="020B0A04020102020204" pitchFamily="34" charset="0"/>
              </a:rPr>
              <a:t>gitcourse</a:t>
            </a:r>
            <a:r>
              <a:rPr lang="en-US" sz="4000" b="1" baseline="0" dirty="0" smtClean="0">
                <a:latin typeface="Arial Black" panose="020B0A04020102020204" pitchFamily="34" charset="0"/>
              </a:rPr>
              <a:t>” </a:t>
            </a:r>
            <a:r>
              <a:rPr lang="en-US" sz="40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 </a:t>
            </a:r>
            <a:r>
              <a:rPr lang="en-US" sz="40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mkdir</a:t>
            </a:r>
            <a:r>
              <a:rPr lang="en-US" sz="40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en-US" sz="40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gitcourse</a:t>
            </a:r>
            <a:endParaRPr lang="en-US" sz="40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sz="40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sz="40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sz="40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Change for this directory  cd </a:t>
            </a:r>
            <a:r>
              <a:rPr lang="en-US" sz="40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gitcourse</a:t>
            </a:r>
            <a:endParaRPr lang="en-US" sz="4000" b="1" baseline="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05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help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It shows the 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manual.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13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265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</a:t>
            </a:r>
            <a:r>
              <a:rPr lang="en-US" b="1" u="sng" dirty="0" err="1" smtClean="0">
                <a:solidFill>
                  <a:schemeClr val="tx1"/>
                </a:solidFill>
              </a:rPr>
              <a:t>config</a:t>
            </a:r>
            <a:endParaRPr lang="en-US" b="1" u="sng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allows to check and edit the settings of a specific project. E.g. username (user.name) and email (</a:t>
            </a:r>
            <a:r>
              <a:rPr lang="en-US" dirty="0" err="1" smtClean="0">
                <a:solidFill>
                  <a:schemeClr val="tx1"/>
                </a:solidFill>
              </a:rPr>
              <a:t>user.email</a:t>
            </a:r>
            <a:r>
              <a:rPr lang="en-US" dirty="0" smtClean="0">
                <a:solidFill>
                  <a:schemeClr val="tx1"/>
                </a:solidFill>
              </a:rPr>
              <a:t>).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IMPORTANT TO SET UP</a:t>
            </a:r>
            <a:r>
              <a:rPr lang="en-US" baseline="0" dirty="0" smtClean="0">
                <a:solidFill>
                  <a:schemeClr val="tx1"/>
                </a:solidFill>
              </a:rPr>
              <a:t> PARAMETERS!!! </a:t>
            </a:r>
            <a:r>
              <a:rPr lang="en-US" baseline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b="1" baseline="0" smtClean="0">
                <a:solidFill>
                  <a:schemeClr val="tx1"/>
                </a:solidFill>
              </a:rPr>
              <a:t>“</a:t>
            </a:r>
            <a:r>
              <a:rPr lang="en-US" b="1" baseline="0" dirty="0" smtClean="0">
                <a:solidFill>
                  <a:schemeClr val="tx1"/>
                </a:solidFill>
              </a:rPr>
              <a:t>TELL ME WHO YOU ARE!!!!!!!”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-l</a:t>
            </a:r>
          </a:p>
          <a:p>
            <a:pPr algn="ctr"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user.name</a:t>
            </a:r>
          </a:p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user.email</a:t>
            </a:r>
            <a:endParaRPr lang="en-US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–global user.name</a:t>
            </a:r>
            <a:r>
              <a:rPr lang="en-US" baseline="0" dirty="0" smtClean="0">
                <a:solidFill>
                  <a:schemeClr val="tx1"/>
                </a:solidFill>
              </a:rPr>
              <a:t> </a:t>
            </a:r>
          </a:p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–global </a:t>
            </a:r>
            <a:r>
              <a:rPr lang="en-US" dirty="0" err="1" smtClean="0">
                <a:solidFill>
                  <a:schemeClr val="tx1"/>
                </a:solidFill>
              </a:rPr>
              <a:t>user.email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15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31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646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</a:t>
            </a:r>
            <a:r>
              <a:rPr lang="en-US" b="1" u="sng" dirty="0" err="1" smtClean="0">
                <a:solidFill>
                  <a:schemeClr val="tx1"/>
                </a:solidFill>
              </a:rPr>
              <a:t>init</a:t>
            </a:r>
            <a:endParaRPr lang="en-US" b="1" u="sng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allows to setup a 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repository. It creates the </a:t>
            </a:r>
            <a:r>
              <a:rPr lang="en-US" b="1" i="1" dirty="0" smtClean="0">
                <a:solidFill>
                  <a:schemeClr val="tx1"/>
                </a:solidFill>
              </a:rPr>
              <a:t>.</a:t>
            </a:r>
            <a:r>
              <a:rPr lang="en-US" b="1" i="1" dirty="0" err="1" smtClean="0">
                <a:solidFill>
                  <a:schemeClr val="tx1"/>
                </a:solidFill>
              </a:rPr>
              <a:t>git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directory – a 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repository skeleton.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At this point nothing is tracked!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67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status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shows differences between </a:t>
            </a:r>
            <a:r>
              <a:rPr lang="en-US" i="1" dirty="0" smtClean="0">
                <a:solidFill>
                  <a:schemeClr val="tx1"/>
                </a:solidFill>
              </a:rPr>
              <a:t>working directory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i="1" dirty="0" smtClean="0">
                <a:solidFill>
                  <a:schemeClr val="tx1"/>
                </a:solidFill>
              </a:rPr>
              <a:t>staging area </a:t>
            </a:r>
            <a:r>
              <a:rPr lang="en-US" dirty="0" smtClean="0">
                <a:solidFill>
                  <a:schemeClr val="tx1"/>
                </a:solidFill>
              </a:rPr>
              <a:t>and </a:t>
            </a:r>
            <a:r>
              <a:rPr lang="en-US" i="1" dirty="0" smtClean="0">
                <a:solidFill>
                  <a:schemeClr val="tx1"/>
                </a:solidFill>
              </a:rPr>
              <a:t>last commit </a:t>
            </a:r>
            <a:r>
              <a:rPr lang="en-US" dirty="0" smtClean="0">
                <a:solidFill>
                  <a:schemeClr val="tx1"/>
                </a:solidFill>
              </a:rPr>
              <a:t>in the </a:t>
            </a:r>
            <a:r>
              <a:rPr lang="en-US" i="1" dirty="0" smtClean="0">
                <a:solidFill>
                  <a:schemeClr val="tx1"/>
                </a:solidFill>
              </a:rPr>
              <a:t>repository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57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working directory: where your files are located.</a:t>
            </a:r>
            <a:r>
              <a:rPr lang="en-US" i="1" baseline="0" dirty="0" smtClean="0">
                <a:solidFill>
                  <a:schemeClr val="tx1"/>
                </a:solidFill>
              </a:rPr>
              <a:t> You edit here</a:t>
            </a:r>
            <a:endParaRPr lang="en-US" i="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staging area: you keep/organize</a:t>
            </a:r>
            <a:r>
              <a:rPr lang="en-US" i="1" baseline="0" dirty="0" smtClean="0">
                <a:solidFill>
                  <a:schemeClr val="tx1"/>
                </a:solidFill>
              </a:rPr>
              <a:t> files before commit</a:t>
            </a: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commit </a:t>
            </a:r>
          </a:p>
          <a:p>
            <a:pPr>
              <a:spcBef>
                <a:spcPts val="0"/>
              </a:spcBef>
              <a:buNone/>
            </a:pP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.</a:t>
            </a:r>
            <a:r>
              <a:rPr lang="en-US" i="1" dirty="0" err="1" smtClean="0">
                <a:solidFill>
                  <a:schemeClr val="tx1"/>
                </a:solidFill>
              </a:rPr>
              <a:t>git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dir</a:t>
            </a:r>
            <a:r>
              <a:rPr lang="en-US" i="1" dirty="0" smtClean="0">
                <a:solidFill>
                  <a:schemeClr val="tx1"/>
                </a:solidFill>
              </a:rPr>
              <a:t>: files are versioned</a:t>
            </a:r>
          </a:p>
          <a:p>
            <a:pPr>
              <a:spcBef>
                <a:spcPts val="0"/>
              </a:spcBef>
              <a:buNone/>
            </a:pP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Checkout: grab files from</a:t>
            </a:r>
            <a:r>
              <a:rPr lang="en-US" i="1" baseline="0" dirty="0" smtClean="0">
                <a:solidFill>
                  <a:schemeClr val="tx1"/>
                </a:solidFill>
              </a:rPr>
              <a:t> rep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942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4596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smtClean="0">
                <a:solidFill>
                  <a:schemeClr val="tx1"/>
                </a:solidFill>
              </a:rPr>
              <a:t>.</a:t>
            </a:r>
            <a:r>
              <a:rPr lang="en-US" b="1" u="sng" dirty="0" err="1" smtClean="0">
                <a:solidFill>
                  <a:schemeClr val="tx1"/>
                </a:solidFill>
              </a:rPr>
              <a:t>gitignore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547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smtClean="0">
                <a:solidFill>
                  <a:schemeClr val="tx1"/>
                </a:solidFill>
              </a:rPr>
              <a:t>.</a:t>
            </a:r>
            <a:r>
              <a:rPr lang="en-US" b="1" u="sng" dirty="0" err="1" smtClean="0">
                <a:solidFill>
                  <a:schemeClr val="tx1"/>
                </a:solidFill>
              </a:rPr>
              <a:t>gitignore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5162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add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updates the index (</a:t>
            </a:r>
            <a:r>
              <a:rPr lang="en-US" i="1" dirty="0" smtClean="0">
                <a:solidFill>
                  <a:schemeClr val="tx1"/>
                </a:solidFill>
              </a:rPr>
              <a:t>staging area</a:t>
            </a:r>
            <a:r>
              <a:rPr lang="en-US" dirty="0" smtClean="0">
                <a:solidFill>
                  <a:schemeClr val="tx1"/>
                </a:solidFill>
              </a:rPr>
              <a:t>) using the current content found in the working tree (</a:t>
            </a:r>
            <a:r>
              <a:rPr lang="en-US" i="1" dirty="0" smtClean="0">
                <a:solidFill>
                  <a:schemeClr val="tx1"/>
                </a:solidFill>
              </a:rPr>
              <a:t>working directory</a:t>
            </a:r>
            <a:r>
              <a:rPr lang="en-US" dirty="0" smtClean="0">
                <a:solidFill>
                  <a:schemeClr val="tx1"/>
                </a:solidFill>
              </a:rPr>
              <a:t>), to prepare the content staged for the next </a:t>
            </a:r>
            <a:r>
              <a:rPr lang="en-US" dirty="0" smtClean="0">
                <a:solidFill>
                  <a:schemeClr val="tx1"/>
                </a:solidFill>
              </a:rPr>
              <a:t>commit.</a:t>
            </a:r>
          </a:p>
        </p:txBody>
      </p:sp>
    </p:spTree>
    <p:extLst>
      <p:ext uri="{BB962C8B-B14F-4D97-AF65-F5344CB8AC3E}">
        <p14:creationId xmlns:p14="http://schemas.microsoft.com/office/powerpoint/2010/main" val="728362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3147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commit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Stores the current contents of the index (</a:t>
            </a:r>
            <a:r>
              <a:rPr lang="en-US" i="1" dirty="0" smtClean="0">
                <a:solidFill>
                  <a:schemeClr val="tx1"/>
                </a:solidFill>
              </a:rPr>
              <a:t>staging area</a:t>
            </a:r>
            <a:r>
              <a:rPr lang="en-US" dirty="0" smtClean="0">
                <a:solidFill>
                  <a:schemeClr val="tx1"/>
                </a:solidFill>
              </a:rPr>
              <a:t>) in a new commit along with a log message from the user describing the changes.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0526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0236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Let’s Edit the</a:t>
            </a:r>
            <a:r>
              <a:rPr lang="en-US" baseline="0" dirty="0" smtClean="0"/>
              <a:t> </a:t>
            </a:r>
            <a:r>
              <a:rPr lang="en-US" baseline="0" dirty="0" smtClean="0"/>
              <a:t>file!</a:t>
            </a:r>
            <a:br>
              <a:rPr lang="en-US" baseline="0" dirty="0" smtClean="0"/>
            </a:br>
            <a:r>
              <a:rPr lang="en-US" baseline="0" dirty="0" smtClean="0"/>
              <a:t>Make it say “hello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8784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branch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The command creates a new branch head named &lt;branch name&gt;.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With no arguments, branches are listed; the current branch will be highlighted with an asterisk.</a:t>
            </a:r>
          </a:p>
        </p:txBody>
      </p:sp>
    </p:spTree>
    <p:extLst>
      <p:ext uri="{BB962C8B-B14F-4D97-AF65-F5344CB8AC3E}">
        <p14:creationId xmlns:p14="http://schemas.microsoft.com/office/powerpoint/2010/main" val="3622468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 ‘s make it say your name!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45473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00496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Let’s return</a:t>
            </a:r>
            <a:r>
              <a:rPr lang="en-US" baseline="0" dirty="0" smtClean="0"/>
              <a:t> to the master branch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0532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Let’s return</a:t>
            </a:r>
            <a:r>
              <a:rPr lang="en-US" baseline="0" dirty="0" smtClean="0"/>
              <a:t> to the master branch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02489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Let’s return</a:t>
            </a:r>
            <a:r>
              <a:rPr lang="en-US" baseline="0" dirty="0" smtClean="0"/>
              <a:t> to the master branch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00473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Let’s return</a:t>
            </a:r>
            <a:r>
              <a:rPr lang="en-US" baseline="0" dirty="0" smtClean="0"/>
              <a:t> to the master branch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276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5232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4318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Let’s return</a:t>
            </a:r>
            <a:r>
              <a:rPr lang="en-US" baseline="0" dirty="0" smtClean="0"/>
              <a:t> to the master branch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35951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7387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20610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2551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6859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7007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1260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237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618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1" indent="0" algn="ctr">
              <a:buNone/>
            </a:pPr>
            <a:r>
              <a:rPr lang="pt-BR" sz="2800" i="1" dirty="0" smtClean="0"/>
              <a:t>“The </a:t>
            </a:r>
            <a:r>
              <a:rPr lang="pt-BR" sz="2800" i="1" dirty="0" err="1" smtClean="0"/>
              <a:t>task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of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keeping</a:t>
            </a:r>
            <a:r>
              <a:rPr lang="pt-BR" sz="2800" i="1" dirty="0" smtClean="0"/>
              <a:t> a software system </a:t>
            </a:r>
            <a:r>
              <a:rPr lang="pt-BR" sz="2800" i="1" dirty="0" err="1" smtClean="0"/>
              <a:t>consisting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of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many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versions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and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configurations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well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organized</a:t>
            </a:r>
            <a:r>
              <a:rPr lang="pt-BR" sz="2800" i="1" dirty="0" smtClean="0"/>
              <a:t>”</a:t>
            </a:r>
            <a:r>
              <a:rPr lang="pt-BR" sz="1400" i="1" dirty="0" smtClean="0"/>
              <a:t> </a:t>
            </a:r>
          </a:p>
          <a:p>
            <a:pPr marL="0" lvl="1" indent="0" algn="r">
              <a:buNone/>
            </a:pPr>
            <a:r>
              <a:rPr lang="pt-BR" sz="1400" dirty="0" smtClean="0"/>
              <a:t>[</a:t>
            </a:r>
            <a:r>
              <a:rPr lang="en-US" sz="1400" dirty="0" smtClean="0"/>
              <a:t>Kemper &amp; Oxley, 2012</a:t>
            </a:r>
            <a:r>
              <a:rPr lang="pt-BR" sz="1400" dirty="0" smtClean="0"/>
              <a:t>]</a:t>
            </a:r>
          </a:p>
          <a:p>
            <a:pPr marL="0" marR="0" lvl="1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/>
              <a:t>Kemper C., Oxley, I. 2012. Foundation Version Control for Web Developers. </a:t>
            </a:r>
            <a:r>
              <a:rPr lang="en-US" sz="1400" dirty="0" err="1" smtClean="0"/>
              <a:t>Appress</a:t>
            </a:r>
            <a:r>
              <a:rPr lang="en-US" sz="1400" dirty="0" smtClean="0"/>
              <a:t>.</a:t>
            </a:r>
          </a:p>
          <a:p>
            <a:pPr marL="0" lvl="1" indent="0" algn="r">
              <a:buNone/>
            </a:pPr>
            <a:endParaRPr lang="pt-BR" sz="1400" dirty="0" smtClean="0"/>
          </a:p>
          <a:p>
            <a:pPr marL="0" lvl="1" indent="0" algn="r">
              <a:buNone/>
            </a:pPr>
            <a:endParaRPr lang="pt-BR" sz="1400" dirty="0" smtClean="0"/>
          </a:p>
          <a:p>
            <a:pPr algn="ctr">
              <a:lnSpc>
                <a:spcPct val="150000"/>
              </a:lnSpc>
            </a:pPr>
            <a:r>
              <a:rPr lang="pt-BR" sz="2000" i="1" dirty="0" smtClean="0"/>
              <a:t>“A</a:t>
            </a:r>
            <a:r>
              <a:rPr lang="en-US" sz="2000" i="1" dirty="0" smtClean="0"/>
              <a:t> software that </a:t>
            </a:r>
            <a:r>
              <a:rPr lang="en-US" sz="2000" b="1" i="1" dirty="0" smtClean="0"/>
              <a:t>helps </a:t>
            </a:r>
            <a:r>
              <a:rPr lang="en-US" sz="2000" i="1" dirty="0" smtClean="0"/>
              <a:t>developers on </a:t>
            </a:r>
            <a:r>
              <a:rPr lang="en-US" sz="2000" b="1" i="1" dirty="0" smtClean="0"/>
              <a:t>a software team</a:t>
            </a:r>
            <a:r>
              <a:rPr lang="en-US" sz="2000" i="1" dirty="0" smtClean="0"/>
              <a:t> </a:t>
            </a:r>
            <a:r>
              <a:rPr lang="en-US" sz="2000" b="1" i="1" dirty="0" smtClean="0"/>
              <a:t>to work together </a:t>
            </a:r>
            <a:r>
              <a:rPr lang="en-US" sz="2000" i="1" dirty="0" smtClean="0"/>
              <a:t>and also </a:t>
            </a:r>
            <a:r>
              <a:rPr lang="en-US" sz="2000" b="1" i="1" dirty="0" smtClean="0"/>
              <a:t>archives a complete history</a:t>
            </a:r>
            <a:r>
              <a:rPr lang="en-US" sz="2000" i="1" dirty="0" smtClean="0"/>
              <a:t> of their work.</a:t>
            </a:r>
            <a:r>
              <a:rPr lang="pt-BR" sz="2000" i="1" dirty="0" smtClean="0"/>
              <a:t>”</a:t>
            </a:r>
          </a:p>
          <a:p>
            <a:pPr algn="r">
              <a:lnSpc>
                <a:spcPct val="150000"/>
              </a:lnSpc>
              <a:buNone/>
            </a:pPr>
            <a:r>
              <a:rPr lang="en-US" sz="1500" dirty="0" smtClean="0"/>
              <a:t>[Sink, 2011]</a:t>
            </a:r>
            <a:endParaRPr lang="pt-BR" sz="1500" dirty="0" smtClean="0"/>
          </a:p>
          <a:p>
            <a:pPr algn="r">
              <a:lnSpc>
                <a:spcPct val="150000"/>
              </a:lnSpc>
              <a:buNone/>
            </a:pPr>
            <a:r>
              <a:rPr lang="en-US" sz="1100" dirty="0" smtClean="0"/>
              <a:t>Eric Sink. 2011. Version Control by Example (1st ed.). PYOW Sports Marketing.</a:t>
            </a:r>
            <a:endParaRPr lang="pt-BR" sz="1100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66255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3908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0515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72480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9313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3008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2087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3949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9441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831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841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35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remote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Manage the set of repositories ("remotes") whose branches you track. </a:t>
            </a:r>
          </a:p>
          <a:p>
            <a:pPr algn="ctr">
              <a:lnSpc>
                <a:spcPct val="150000"/>
              </a:lnSpc>
            </a:pPr>
            <a:endParaRPr lang="en-US" b="1" u="sng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push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Updates remote refs using local refs, while sending objects necessary to complete the given refs. </a:t>
            </a:r>
          </a:p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8983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100" b="1" baseline="0" dirty="0" smtClean="0">
                <a:latin typeface="Arial Black" panose="020B0A04020102020204" pitchFamily="34" charset="0"/>
              </a:rPr>
              <a:t>Create another directory named ”</a:t>
            </a:r>
            <a:r>
              <a:rPr lang="en-US" sz="1100" b="1" baseline="0" dirty="0" err="1" smtClean="0">
                <a:latin typeface="Arial Black" panose="020B0A04020102020204" pitchFamily="34" charset="0"/>
              </a:rPr>
              <a:t>gitclone</a:t>
            </a:r>
            <a:r>
              <a:rPr lang="en-US" sz="1100" b="1" baseline="0" dirty="0" smtClean="0">
                <a:latin typeface="Arial Black" panose="020B0A04020102020204" pitchFamily="34" charset="0"/>
              </a:rPr>
              <a:t>” </a:t>
            </a:r>
            <a:r>
              <a:rPr lang="en-US" sz="11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 </a:t>
            </a:r>
            <a:r>
              <a:rPr lang="en-US" sz="11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mkdir</a:t>
            </a:r>
            <a:r>
              <a:rPr lang="en-US" sz="11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baseline="0" dirty="0" err="1" smtClean="0">
                <a:latin typeface="Arial Black" panose="020B0A04020102020204" pitchFamily="34" charset="0"/>
              </a:rPr>
              <a:t>gitclone</a:t>
            </a:r>
            <a:endParaRPr lang="en-US" sz="11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sz="11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sz="11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sz="11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Change for this directory  cd </a:t>
            </a:r>
            <a:r>
              <a:rPr lang="en-US" sz="1100" b="1" baseline="0" dirty="0" err="1" smtClean="0">
                <a:latin typeface="Arial Black" panose="020B0A04020102020204" pitchFamily="34" charset="0"/>
              </a:rPr>
              <a:t>gitclone</a:t>
            </a:r>
            <a:endParaRPr lang="en-US" sz="1100" b="1" baseline="0" dirty="0" smtClean="0">
              <a:latin typeface="Arial Black" panose="020B0A04020102020204" pitchFamily="34" charset="0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821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clone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Clone a repository into a new directory.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9284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</a:t>
            </a:r>
            <a:r>
              <a:rPr lang="en-US" b="1" u="sng" dirty="0" smtClean="0">
                <a:solidFill>
                  <a:schemeClr val="tx1"/>
                </a:solidFill>
              </a:rPr>
              <a:t>tag</a:t>
            </a:r>
            <a:endParaRPr lang="en-US" b="1" u="sng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18618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</a:t>
            </a:r>
            <a:r>
              <a:rPr lang="en-US" b="1" u="sng" dirty="0" smtClean="0">
                <a:solidFill>
                  <a:schemeClr val="tx1"/>
                </a:solidFill>
              </a:rPr>
              <a:t>tag</a:t>
            </a:r>
            <a:endParaRPr lang="en-US" b="1" u="sng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43380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97550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142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60028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58065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0384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7967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6806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0922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4282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1952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94014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7440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44690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It is going to be shown later on </a:t>
            </a:r>
            <a:r>
              <a:rPr lang="en-US" dirty="0" err="1" smtClean="0"/>
              <a:t>Egit</a:t>
            </a:r>
            <a:r>
              <a:rPr lang="en-US" baseline="0" dirty="0" smtClean="0"/>
              <a:t> session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143953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14668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119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313748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11417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4831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4723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HERE ARE SOME OTHR REFERENCES YOU CAN LOOK LATER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03468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254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659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24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 flipH="1">
            <a:off x="0" y="3093236"/>
            <a:ext cx="8458200" cy="712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300759"/>
            <a:ext cx="7772400" cy="1684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defRPr sz="4400">
                <a:solidFill>
                  <a:schemeClr val="dk2"/>
                </a:solidFill>
                <a:latin typeface="+mj-lt"/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9pPr>
          </a:lstStyle>
          <a:p>
            <a:r>
              <a:rPr lang="pt-BR" dirty="0" smtClean="0"/>
              <a:t>Clique para editar o estilo do título mestre</a:t>
            </a: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 hasCustomPrompt="1"/>
          </p:nvPr>
        </p:nvSpPr>
        <p:spPr>
          <a:xfrm>
            <a:off x="685800" y="3093359"/>
            <a:ext cx="7772400" cy="712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2"/>
              </a:buClr>
              <a:buNone/>
              <a:defRPr b="1">
                <a:solidFill>
                  <a:schemeClr val="lt2"/>
                </a:solidFill>
              </a:defRPr>
            </a:lvl1pPr>
            <a:lvl2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2pPr>
            <a:lvl3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3pPr>
            <a:lvl4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4pPr>
            <a:lvl5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5pPr>
            <a:lvl6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6pPr>
            <a:lvl7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7pPr>
            <a:lvl8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8pPr>
            <a:lvl9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9pPr>
          </a:lstStyle>
          <a:p>
            <a:r>
              <a:rPr lang="pt-BR" dirty="0" smtClean="0"/>
              <a:t>Clique para editar o estilo do título mestre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"/>
          <p:cNvSpPr/>
          <p:nvPr userDrawn="1"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28742"/>
            <a:ext cx="8229600" cy="316588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8568952" y="4784253"/>
            <a:ext cx="539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072AB75-4D33-4288-8155-5B515A92A5F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1513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"/>
          <p:cNvSpPr/>
          <p:nvPr userDrawn="1"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038600" cy="316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28741"/>
            <a:ext cx="4038600" cy="316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1513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10" name="CaixaDeTexto 9"/>
          <p:cNvSpPr txBox="1"/>
          <p:nvPr userDrawn="1"/>
        </p:nvSpPr>
        <p:spPr>
          <a:xfrm>
            <a:off x="8568952" y="4784253"/>
            <a:ext cx="539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072AB75-4D33-4288-8155-5B515A92A5FC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6" r:id="rId2"/>
    <p:sldLayoutId id="2147483658" r:id="rId3"/>
    <p:sldLayoutId id="214748365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ercurial.selenic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hyperlink" Target="http://www.nongnu.org/cv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hyperlink" Target="https://github.com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4.png"/><Relationship Id="rId4" Type="http://schemas.openxmlformats.org/officeDocument/2006/relationships/image" Target="../media/image113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4.png"/><Relationship Id="rId4" Type="http://schemas.openxmlformats.org/officeDocument/2006/relationships/image" Target="../media/image10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9.png"/><Relationship Id="rId4" Type="http://schemas.openxmlformats.org/officeDocument/2006/relationships/image" Target="../media/image10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2.png"/><Relationship Id="rId4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5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eclipse.org/EGit/User_Guide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netbeans.org/kb/docs/ide/git.html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gallery.msdn.microsoft.com/abafc7d6-dcaa-40f4-8a5e-d6724bdb980c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training.github.com/" TargetMode="External"/><Relationship Id="rId3" Type="http://schemas.openxmlformats.org/officeDocument/2006/relationships/hyperlink" Target="https://www.youtube.com/watch?v=Y9XZQO1n_7c" TargetMode="External"/><Relationship Id="rId7" Type="http://schemas.openxmlformats.org/officeDocument/2006/relationships/hyperlink" Target="https://sourceforge.net/p/forge/documentation/Git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nfluence.atlassian.com/display/BITBUCKET/Bitbucket+101" TargetMode="External"/><Relationship Id="rId5" Type="http://schemas.openxmlformats.org/officeDocument/2006/relationships/hyperlink" Target="https://www.udacity.com/course/how-to-use-git-and-github--ud775" TargetMode="External"/><Relationship Id="rId10" Type="http://schemas.openxmlformats.org/officeDocument/2006/relationships/hyperlink" Target="http://www.vogella.com/tutorials/EclipseGit/article.html" TargetMode="External"/><Relationship Id="rId4" Type="http://schemas.openxmlformats.org/officeDocument/2006/relationships/hyperlink" Target="https://www.youtube.com/watch?v=U8GBXvdmHT4" TargetMode="External"/><Relationship Id="rId9" Type="http://schemas.openxmlformats.org/officeDocument/2006/relationships/hyperlink" Target="https://www.atlassian.com/git/tutorials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ngnu.org/cv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hyperlink" Target="https://subversion.apache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990" y="4105150"/>
            <a:ext cx="1813897" cy="75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112" y="4105151"/>
            <a:ext cx="1968360" cy="7585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683518" y="1203598"/>
            <a:ext cx="7772400" cy="1684199"/>
          </a:xfrm>
        </p:spPr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</a:t>
            </a:r>
            <a:r>
              <a:rPr lang="en" dirty="0" smtClean="0">
                <a:ea typeface="Calibri"/>
                <a:cs typeface="Calibri"/>
                <a:sym typeface="Calibri"/>
              </a:rPr>
              <a:t>GIT</a:t>
            </a:r>
            <a:r>
              <a:rPr lang="en" sz="1600" dirty="0" smtClean="0">
                <a:ea typeface="Calibri"/>
                <a:cs typeface="Calibri"/>
                <a:sym typeface="Calibri"/>
              </a:rPr>
              <a:t> (Short Version)</a:t>
            </a:r>
            <a:endParaRPr lang="pt-BR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pt-BR" dirty="0" smtClean="0"/>
              <a:t>Carlos Diego N. Damasceno </a:t>
            </a:r>
            <a:r>
              <a:rPr lang="pt-BR" dirty="0"/>
              <a:t>- https://github.com/damascenodiego</a:t>
            </a:r>
            <a:r>
              <a:rPr lang="pt-BR" dirty="0" smtClean="0"/>
              <a:t>/</a:t>
            </a:r>
            <a:endParaRPr lang="pt-BR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186238" cy="316588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sz="2000" dirty="0" err="1" smtClean="0"/>
              <a:t>Distributed</a:t>
            </a:r>
            <a:r>
              <a:rPr lang="pt-BR" sz="2000" dirty="0" smtClean="0"/>
              <a:t> VCS (DVCS)</a:t>
            </a:r>
          </a:p>
          <a:p>
            <a:r>
              <a:rPr lang="pt-BR" sz="2000" dirty="0" smtClean="0"/>
              <a:t>Remote Server</a:t>
            </a: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Collaborative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work</a:t>
            </a:r>
            <a:endParaRPr lang="pt-BR" sz="1600" dirty="0" smtClean="0">
              <a:solidFill>
                <a:srgbClr val="00B050"/>
              </a:solidFill>
              <a:sym typeface="Wingdings" pitchFamily="2" charset="2"/>
            </a:endParaRP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Several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remote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servers</a:t>
            </a: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Full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backup</a:t>
            </a:r>
          </a:p>
          <a:p>
            <a:r>
              <a:rPr lang="pt-BR" sz="2000" dirty="0" err="1" smtClean="0"/>
              <a:t>Examples</a:t>
            </a:r>
            <a:endParaRPr lang="pt-BR" sz="2000" dirty="0" smtClean="0"/>
          </a:p>
          <a:p>
            <a:pPr lvl="1"/>
            <a:r>
              <a:rPr lang="pt-BR" sz="1600" dirty="0" smtClean="0"/>
              <a:t>Mercurial (hg)</a:t>
            </a:r>
          </a:p>
          <a:p>
            <a:pPr lvl="2"/>
            <a:r>
              <a:rPr lang="pt-BR" sz="1200" dirty="0">
                <a:hlinkClick r:id="rId3"/>
              </a:rPr>
              <a:t>http://mercurial.selenic.com</a:t>
            </a:r>
            <a:r>
              <a:rPr lang="pt-BR" sz="1200" dirty="0" smtClean="0">
                <a:hlinkClick r:id="rId3"/>
              </a:rPr>
              <a:t>/</a:t>
            </a:r>
            <a:endParaRPr lang="pt-BR" sz="1200" dirty="0" smtClean="0"/>
          </a:p>
          <a:p>
            <a:pPr lvl="1"/>
            <a:r>
              <a:rPr lang="pt-BR" sz="1600" dirty="0" err="1" smtClean="0"/>
              <a:t>git</a:t>
            </a:r>
            <a:endParaRPr lang="pt-BR" sz="1600" dirty="0" smtClean="0"/>
          </a:p>
          <a:p>
            <a:pPr lvl="2"/>
            <a:r>
              <a:rPr lang="pt-BR" sz="1200" dirty="0">
                <a:hlinkClick r:id="rId4"/>
              </a:rPr>
              <a:t>http://git-scm.com</a:t>
            </a:r>
            <a:r>
              <a:rPr lang="pt-BR" sz="1200" dirty="0" smtClean="0">
                <a:hlinkClick r:id="rId4"/>
              </a:rPr>
              <a:t>/</a:t>
            </a:r>
          </a:p>
          <a:p>
            <a:pPr lvl="2"/>
            <a:r>
              <a:rPr lang="pt-BR" sz="1200" dirty="0">
                <a:hlinkClick r:id="rId4"/>
              </a:rPr>
              <a:t>https://github.com</a:t>
            </a:r>
            <a:r>
              <a:rPr lang="pt-BR" sz="1200" dirty="0" smtClean="0">
                <a:hlinkClick r:id="rId4"/>
              </a:rPr>
              <a:t>/</a:t>
            </a:r>
          </a:p>
        </p:txBody>
      </p:sp>
      <p:pic>
        <p:nvPicPr>
          <p:cNvPr id="4608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 bwMode="auto">
          <a:xfrm>
            <a:off x="5345914" y="1428750"/>
            <a:ext cx="2643171" cy="316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Types of Version Control Systems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Scott Chacon and Ben Straub. 2014. Pro </a:t>
            </a:r>
            <a:r>
              <a:rPr lang="en-US" sz="1000" dirty="0" err="1" smtClean="0"/>
              <a:t>Git</a:t>
            </a:r>
            <a:r>
              <a:rPr lang="en-US" sz="1000" dirty="0" smtClean="0"/>
              <a:t> (2nd ed.). </a:t>
            </a:r>
            <a:r>
              <a:rPr lang="en-US" sz="1000" dirty="0" err="1" smtClean="0"/>
              <a:t>Apress</a:t>
            </a:r>
            <a:r>
              <a:rPr lang="en-US" sz="1000" dirty="0" smtClean="0"/>
              <a:t>, </a:t>
            </a:r>
            <a:r>
              <a:rPr lang="en-US" sz="1000" dirty="0" err="1" smtClean="0"/>
              <a:t>Berkely</a:t>
            </a:r>
            <a:r>
              <a:rPr lang="en-US" sz="1000" dirty="0" smtClean="0"/>
              <a:t>, CA, USA.</a:t>
            </a:r>
            <a:endParaRPr lang="pt-BR" sz="1000" dirty="0"/>
          </a:p>
        </p:txBody>
      </p:sp>
      <p:sp>
        <p:nvSpPr>
          <p:cNvPr id="17" name="Retângulo 16"/>
          <p:cNvSpPr/>
          <p:nvPr/>
        </p:nvSpPr>
        <p:spPr>
          <a:xfrm>
            <a:off x="4691032" y="4643452"/>
            <a:ext cx="39529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dirty="0" err="1" smtClean="0"/>
              <a:t>Distributed</a:t>
            </a:r>
            <a:r>
              <a:rPr lang="pt-BR" sz="1100" dirty="0" smtClean="0"/>
              <a:t> version </a:t>
            </a:r>
            <a:r>
              <a:rPr lang="pt-BR" sz="1100" dirty="0" err="1" smtClean="0"/>
              <a:t>control</a:t>
            </a:r>
            <a:r>
              <a:rPr lang="pt-BR" sz="1100" dirty="0" smtClean="0"/>
              <a:t> </a:t>
            </a:r>
            <a:r>
              <a:rPr lang="en-US" sz="1100" dirty="0" smtClean="0"/>
              <a:t>[Chacon &amp; Straub, 2014]</a:t>
            </a:r>
            <a:endParaRPr lang="pt-BR" sz="1100" dirty="0"/>
          </a:p>
        </p:txBody>
      </p:sp>
      <p:sp>
        <p:nvSpPr>
          <p:cNvPr id="8" name="Seta para a direita 7"/>
          <p:cNvSpPr/>
          <p:nvPr/>
        </p:nvSpPr>
        <p:spPr>
          <a:xfrm>
            <a:off x="830434" y="3939902"/>
            <a:ext cx="357190" cy="30616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git-scm.com/images/logos/downloads/Git-Logo-2Col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762000"/>
            <a:ext cx="86677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8603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upload.wikimedia.org/wikipedia/commons/a/af/T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716" y="3868006"/>
            <a:ext cx="850703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gadgetboi.files.wordpress.com/2009/07/tux-s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451" y="3868006"/>
            <a:ext cx="1259997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Linux kernel</a:t>
            </a:r>
          </a:p>
          <a:p>
            <a:pPr lvl="1"/>
            <a:r>
              <a:rPr lang="en-US" sz="1800" dirty="0" smtClean="0"/>
              <a:t>Linus Torvalds</a:t>
            </a:r>
          </a:p>
          <a:p>
            <a:pPr lvl="1"/>
            <a:r>
              <a:rPr lang="en-US" sz="1800" dirty="0" smtClean="0"/>
              <a:t>Open </a:t>
            </a:r>
            <a:r>
              <a:rPr lang="en-US" sz="1800" dirty="0"/>
              <a:t>source software project of fairly large </a:t>
            </a:r>
            <a:r>
              <a:rPr lang="en-US" sz="1800" dirty="0" smtClean="0"/>
              <a:t>scope</a:t>
            </a:r>
          </a:p>
          <a:p>
            <a:pPr lvl="1"/>
            <a:r>
              <a:rPr lang="en-US" sz="1800" b="1" dirty="0" smtClean="0"/>
              <a:t>1991–2002: </a:t>
            </a:r>
            <a:r>
              <a:rPr lang="en-US" sz="1800" dirty="0" smtClean="0"/>
              <a:t>Changes passed around as patches/archived files</a:t>
            </a:r>
          </a:p>
          <a:p>
            <a:pPr lvl="1"/>
            <a:r>
              <a:rPr lang="en-US" sz="1800" b="1" dirty="0" smtClean="0"/>
              <a:t>2002: </a:t>
            </a:r>
            <a:r>
              <a:rPr lang="en-US" sz="1800" dirty="0" smtClean="0"/>
              <a:t>Proprietary </a:t>
            </a:r>
            <a:r>
              <a:rPr lang="en-US" sz="1800" dirty="0"/>
              <a:t>DVCS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 err="1" smtClean="0"/>
              <a:t>BitKeeper</a:t>
            </a:r>
            <a:endParaRPr lang="en-US" sz="1800" dirty="0"/>
          </a:p>
          <a:p>
            <a:pPr lvl="1"/>
            <a:r>
              <a:rPr lang="en-US" sz="1800" b="1" dirty="0" smtClean="0"/>
              <a:t>2005: </a:t>
            </a:r>
            <a:r>
              <a:rPr lang="en-US" sz="1800" dirty="0" smtClean="0"/>
              <a:t>Linux community and the </a:t>
            </a:r>
            <a:r>
              <a:rPr lang="en-US" sz="1800" dirty="0" err="1" smtClean="0"/>
              <a:t>BitKeeper</a:t>
            </a:r>
            <a:r>
              <a:rPr lang="en-US" sz="1800" dirty="0" smtClean="0"/>
              <a:t> company relationship </a:t>
            </a:r>
            <a:r>
              <a:rPr lang="en-US" sz="1800" b="1" i="1" u="sng" dirty="0" smtClean="0">
                <a:solidFill>
                  <a:srgbClr val="FF0000"/>
                </a:solidFill>
              </a:rPr>
              <a:t>broke down</a:t>
            </a:r>
          </a:p>
          <a:p>
            <a:pPr lvl="2"/>
            <a:r>
              <a:rPr lang="en-US" sz="1600" dirty="0" smtClean="0"/>
              <a:t>Free-of-charge </a:t>
            </a:r>
            <a:r>
              <a:rPr lang="en-US" sz="1600" dirty="0"/>
              <a:t>status was </a:t>
            </a:r>
            <a:r>
              <a:rPr lang="en-US" sz="1600" b="1" i="1" u="sng" dirty="0" smtClean="0">
                <a:solidFill>
                  <a:srgbClr val="FF0000"/>
                </a:solidFill>
              </a:rPr>
              <a:t>revoked</a:t>
            </a:r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1800" dirty="0">
                <a:ea typeface="Calibri"/>
                <a:cs typeface="Calibri"/>
                <a:sym typeface="Calibri"/>
              </a:rPr>
              <a:t> </a:t>
            </a:r>
            <a:r>
              <a:rPr lang="en-US" sz="1800" dirty="0" smtClean="0">
                <a:ea typeface="Calibri"/>
                <a:cs typeface="Calibri"/>
                <a:sym typeface="Calibri"/>
              </a:rPr>
              <a:t>history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pt-BR" dirty="0"/>
          </a:p>
        </p:txBody>
      </p:sp>
      <p:pic>
        <p:nvPicPr>
          <p:cNvPr id="8" name="Picture 6" descr="http://softwarelivre.org/articles/0136/4411/Linus_Torvalds_flippe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3"/>
          <a:stretch/>
        </p:blipFill>
        <p:spPr bwMode="auto">
          <a:xfrm>
            <a:off x="7617034" y="1517891"/>
            <a:ext cx="747124" cy="981852"/>
          </a:xfrm>
          <a:prstGeom prst="snip2DiagRect">
            <a:avLst>
              <a:gd name="adj1" fmla="val 0"/>
              <a:gd name="adj2" fmla="val 1148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VCS requirements</a:t>
            </a:r>
          </a:p>
          <a:p>
            <a:pPr lvl="1"/>
            <a:r>
              <a:rPr lang="en-US" dirty="0" smtClean="0"/>
              <a:t>Speed</a:t>
            </a:r>
            <a:endParaRPr lang="en-US" dirty="0"/>
          </a:p>
          <a:p>
            <a:pPr lvl="1"/>
            <a:r>
              <a:rPr lang="en-US" dirty="0" smtClean="0"/>
              <a:t>Simple </a:t>
            </a:r>
            <a:r>
              <a:rPr lang="en-US" dirty="0"/>
              <a:t>design</a:t>
            </a:r>
          </a:p>
          <a:p>
            <a:pPr lvl="1"/>
            <a:r>
              <a:rPr lang="en-US" dirty="0" smtClean="0"/>
              <a:t>Strong </a:t>
            </a:r>
            <a:r>
              <a:rPr lang="en-US" dirty="0"/>
              <a:t>support for non-linear </a:t>
            </a:r>
            <a:r>
              <a:rPr lang="en-US" dirty="0" smtClean="0"/>
              <a:t>development</a:t>
            </a:r>
          </a:p>
          <a:p>
            <a:pPr lvl="2"/>
            <a:r>
              <a:rPr lang="en-US" dirty="0" smtClean="0"/>
              <a:t>Thousands </a:t>
            </a:r>
            <a:r>
              <a:rPr lang="en-US" dirty="0"/>
              <a:t>of </a:t>
            </a:r>
            <a:r>
              <a:rPr lang="en-US" dirty="0" smtClean="0"/>
              <a:t>parallel branches</a:t>
            </a:r>
            <a:endParaRPr lang="en-US" dirty="0"/>
          </a:p>
          <a:p>
            <a:pPr lvl="1"/>
            <a:r>
              <a:rPr lang="en-US" dirty="0" smtClean="0"/>
              <a:t>Fully distributed</a:t>
            </a:r>
          </a:p>
          <a:p>
            <a:pPr lvl="1"/>
            <a:r>
              <a:rPr lang="en-US" dirty="0" smtClean="0"/>
              <a:t>Able </a:t>
            </a:r>
            <a:r>
              <a:rPr lang="en-US" dirty="0"/>
              <a:t>to handle large </a:t>
            </a:r>
            <a:r>
              <a:rPr lang="en-US" dirty="0" smtClean="0"/>
              <a:t>projects efficiently </a:t>
            </a:r>
          </a:p>
          <a:p>
            <a:pPr lvl="2"/>
            <a:r>
              <a:rPr lang="en-US" dirty="0" smtClean="0"/>
              <a:t>e.g</a:t>
            </a:r>
            <a:r>
              <a:rPr lang="en-US" dirty="0"/>
              <a:t>. Linux </a:t>
            </a:r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1800" dirty="0">
                <a:ea typeface="Calibri"/>
                <a:cs typeface="Calibri"/>
                <a:sym typeface="Calibri"/>
              </a:rPr>
              <a:t> </a:t>
            </a:r>
            <a:r>
              <a:rPr lang="en-US" sz="1800" dirty="0" smtClean="0">
                <a:ea typeface="Calibri"/>
                <a:cs typeface="Calibri"/>
                <a:sym typeface="Calibri"/>
              </a:rPr>
              <a:t>history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pt-BR" dirty="0"/>
          </a:p>
        </p:txBody>
      </p:sp>
      <p:pic>
        <p:nvPicPr>
          <p:cNvPr id="8" name="Picture 2" descr="http://upload.wikimedia.org/wikipedia/commons/a/af/T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299" y="1563638"/>
            <a:ext cx="786806" cy="93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git-scm.com/images/branching-illustration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88" y="3990800"/>
            <a:ext cx="1224136" cy="78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ealife.asia/wp-content/uploads/2014/09/300X300_EALIfeBlog_KeepItSimpl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834" y="272353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telestream.net/episode/images/feature-remarkable-spe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156" y="2795321"/>
            <a:ext cx="1080000" cy="93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kgionline.com/distributed-comput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983595"/>
            <a:ext cx="1196964" cy="80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354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072948"/>
            <a:ext cx="8229600" cy="1877078"/>
          </a:xfrm>
          <a:prstGeom prst="rect">
            <a:avLst/>
          </a:prstGeom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1800" dirty="0">
                <a:ea typeface="Calibri"/>
                <a:cs typeface="Calibri"/>
                <a:sym typeface="Calibri"/>
              </a:rPr>
              <a:t> </a:t>
            </a:r>
            <a:r>
              <a:rPr lang="en-US" sz="1800" dirty="0" smtClean="0">
                <a:ea typeface="Calibri"/>
                <a:cs typeface="Calibri"/>
                <a:sym typeface="Calibri"/>
              </a:rPr>
              <a:t>history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7182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199610" cy="3165881"/>
          </a:xfrm>
        </p:spPr>
        <p:txBody>
          <a:bodyPr>
            <a:normAutofit/>
          </a:bodyPr>
          <a:lstStyle/>
          <a:p>
            <a:r>
              <a:rPr lang="en-US" dirty="0" smtClean="0"/>
              <a:t>Basic concepts</a:t>
            </a:r>
          </a:p>
          <a:p>
            <a:pPr lvl="1"/>
            <a:r>
              <a:rPr lang="en-US" dirty="0" smtClean="0"/>
              <a:t>Snapshots</a:t>
            </a:r>
          </a:p>
          <a:p>
            <a:pPr lvl="1"/>
            <a:r>
              <a:rPr lang="en-US" dirty="0" smtClean="0"/>
              <a:t>Integrity</a:t>
            </a:r>
          </a:p>
          <a:p>
            <a:pPr lvl="1"/>
            <a:r>
              <a:rPr lang="en-US" dirty="0" smtClean="0"/>
              <a:t>Generally only adds data</a:t>
            </a:r>
          </a:p>
          <a:p>
            <a:pPr lvl="1"/>
            <a:r>
              <a:rPr lang="en-US" dirty="0" smtClean="0"/>
              <a:t>The three states</a:t>
            </a:r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(Basic concepts)</a:t>
            </a:r>
            <a:endParaRPr lang="pt-BR" dirty="0"/>
          </a:p>
        </p:txBody>
      </p:sp>
      <p:grpSp>
        <p:nvGrpSpPr>
          <p:cNvPr id="28" name="Grupo 27"/>
          <p:cNvGrpSpPr/>
          <p:nvPr/>
        </p:nvGrpSpPr>
        <p:grpSpPr>
          <a:xfrm>
            <a:off x="4768029" y="2339689"/>
            <a:ext cx="3918771" cy="1814003"/>
            <a:chOff x="4688868" y="2283718"/>
            <a:chExt cx="3918771" cy="1814003"/>
          </a:xfrm>
        </p:grpSpPr>
        <p:sp>
          <p:nvSpPr>
            <p:cNvPr id="29" name="Retângulo 28"/>
            <p:cNvSpPr/>
            <p:nvPr/>
          </p:nvSpPr>
          <p:spPr>
            <a:xfrm>
              <a:off x="5038001" y="3882277"/>
              <a:ext cx="330100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i="1" dirty="0" smtClean="0">
                  <a:latin typeface="Merriweather-Italic"/>
                </a:rPr>
                <a:t>Storing data as </a:t>
              </a:r>
              <a:r>
                <a:rPr lang="en-US" sz="800" i="1" dirty="0" smtClean="0"/>
                <a:t>snapshots </a:t>
              </a:r>
              <a:r>
                <a:rPr lang="en-US" sz="800" i="1" dirty="0"/>
                <a:t>of </a:t>
              </a:r>
              <a:r>
                <a:rPr lang="en-US" sz="800" i="1" dirty="0" smtClean="0"/>
                <a:t>the project </a:t>
              </a:r>
              <a:r>
                <a:rPr lang="en-US" sz="800" i="1" dirty="0"/>
                <a:t>over time</a:t>
              </a:r>
              <a:r>
                <a:rPr lang="en-US" sz="800" i="1" dirty="0" smtClean="0"/>
                <a:t>.</a:t>
              </a:r>
              <a:endParaRPr lang="en-US" dirty="0"/>
            </a:p>
          </p:txBody>
        </p: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8868" y="2283718"/>
              <a:ext cx="3918771" cy="1620000"/>
            </a:xfrm>
            <a:prstGeom prst="rect">
              <a:avLst/>
            </a:prstGeom>
          </p:spPr>
        </p:pic>
      </p:grpSp>
      <p:grpSp>
        <p:nvGrpSpPr>
          <p:cNvPr id="32" name="Grupo 31"/>
          <p:cNvGrpSpPr/>
          <p:nvPr/>
        </p:nvGrpSpPr>
        <p:grpSpPr>
          <a:xfrm>
            <a:off x="4656811" y="2230139"/>
            <a:ext cx="4100803" cy="2033105"/>
            <a:chOff x="394997" y="3264283"/>
            <a:chExt cx="4100803" cy="2033105"/>
          </a:xfrm>
        </p:grpSpPr>
        <p:pic>
          <p:nvPicPr>
            <p:cNvPr id="6146" name="Picture 2" descr="http://www.homepage-anleitung.de/wp-content/uploads/2013/11/sha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961" y="3264283"/>
              <a:ext cx="1666875" cy="166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tângulo 30"/>
            <p:cNvSpPr/>
            <p:nvPr/>
          </p:nvSpPr>
          <p:spPr>
            <a:xfrm>
              <a:off x="394997" y="4989611"/>
              <a:ext cx="41008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UbuntuMono-Regular"/>
                </a:rPr>
                <a:t>24b9da6552252987aa493b52f8696cd6d3b00373</a:t>
              </a:r>
              <a:endParaRPr lang="en-US" dirty="0"/>
            </a:p>
          </p:txBody>
        </p:sp>
      </p:grpSp>
      <p:pic>
        <p:nvPicPr>
          <p:cNvPr id="6148" name="Picture 4" descr="http://i.stack.imgur.com/MgaV9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0" b="49327"/>
          <a:stretch/>
        </p:blipFill>
        <p:spPr bwMode="auto">
          <a:xfrm>
            <a:off x="5232475" y="2450462"/>
            <a:ext cx="2949474" cy="11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o 13"/>
          <p:cNvGrpSpPr/>
          <p:nvPr/>
        </p:nvGrpSpPr>
        <p:grpSpPr>
          <a:xfrm>
            <a:off x="4481666" y="2006472"/>
            <a:ext cx="4572000" cy="2286433"/>
            <a:chOff x="848305" y="3090950"/>
            <a:chExt cx="4572000" cy="2286433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7950" y="3090950"/>
              <a:ext cx="3492711" cy="1999952"/>
            </a:xfrm>
            <a:prstGeom prst="rect">
              <a:avLst/>
            </a:prstGeom>
          </p:spPr>
        </p:pic>
        <p:sp>
          <p:nvSpPr>
            <p:cNvPr id="16" name="Retângulo 15"/>
            <p:cNvSpPr/>
            <p:nvPr/>
          </p:nvSpPr>
          <p:spPr>
            <a:xfrm>
              <a:off x="848305" y="5146551"/>
              <a:ext cx="4572000" cy="2308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900" i="1" dirty="0" smtClean="0">
                  <a:latin typeface="Merriweather-Italic"/>
                </a:rPr>
                <a:t>The three stages: Working </a:t>
              </a:r>
              <a:r>
                <a:rPr lang="en-US" sz="900" i="1" dirty="0">
                  <a:latin typeface="Merriweather-Italic"/>
                </a:rPr>
                <a:t>directory</a:t>
              </a:r>
              <a:r>
                <a:rPr lang="en-US" sz="900" i="1" dirty="0" smtClean="0">
                  <a:latin typeface="Merriweather-Italic"/>
                </a:rPr>
                <a:t>, staging </a:t>
              </a:r>
              <a:r>
                <a:rPr lang="en-US" sz="900" i="1" dirty="0">
                  <a:latin typeface="Merriweather-Italic"/>
                </a:rPr>
                <a:t>area, and </a:t>
              </a:r>
              <a:r>
                <a:rPr lang="en-US" sz="900" i="1" dirty="0" err="1" smtClean="0">
                  <a:latin typeface="Merriweather-Italic"/>
                </a:rPr>
                <a:t>Git</a:t>
              </a:r>
              <a:r>
                <a:rPr lang="en-US" sz="900" i="1" dirty="0" smtClean="0">
                  <a:latin typeface="Merriweather-Italic"/>
                </a:rPr>
                <a:t> directory</a:t>
              </a:r>
              <a:r>
                <a:rPr lang="en-US" sz="900" i="1" dirty="0">
                  <a:latin typeface="Merriweather-Italic"/>
                </a:rPr>
                <a:t>.</a:t>
              </a:r>
              <a:endParaRPr lang="en-US" sz="1600" dirty="0"/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Basic operations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Edit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Delete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Rename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Status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Diff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Revert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Log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Tag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Branch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Merge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Resolve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80112" y="1428741"/>
            <a:ext cx="2075756" cy="3132000"/>
          </a:xfrm>
          <a:prstGeom prst="rect">
            <a:avLst/>
          </a:prstGeom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(Basic concepts)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112" y="1428741"/>
            <a:ext cx="2075756" cy="3132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5485" y="1428741"/>
            <a:ext cx="1944588" cy="31320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2184" y="1428741"/>
            <a:ext cx="1689332" cy="31320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sp>
        <p:nvSpPr>
          <p:cNvPr id="49" name="Retângulo 48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Eric Sink. 2011. Version Control by Example (1st ed.). PYOW Sports Marketing.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257623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Windows - </a:t>
            </a:r>
            <a:r>
              <a:rPr lang="pt-BR" dirty="0" smtClean="0">
                <a:hlinkClick r:id="rId3"/>
              </a:rPr>
              <a:t>http://git-scm.com/download</a:t>
            </a: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Linux - Package management tool</a:t>
            </a:r>
          </a:p>
          <a:p>
            <a:pPr lvl="1">
              <a:lnSpc>
                <a:spcPct val="150000"/>
              </a:lnSpc>
            </a:pPr>
            <a:r>
              <a:rPr lang="en-US" i="1" dirty="0"/>
              <a:t># ~ apt-get install </a:t>
            </a:r>
            <a:r>
              <a:rPr lang="pt-BR" dirty="0" err="1" smtClean="0"/>
              <a:t>git</a:t>
            </a:r>
            <a:endParaRPr lang="pt-BR" dirty="0" smtClean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(Installing git)</a:t>
            </a:r>
            <a:endParaRPr lang="pt-BR" dirty="0"/>
          </a:p>
        </p:txBody>
      </p:sp>
      <p:pic>
        <p:nvPicPr>
          <p:cNvPr id="4098" name="Picture 2" descr="http://2.bp.blogspot.com/-qVJHA9_Lvs8/T57mH2gnmrI/AAAAAAAAICc/MwzDsgxq3yw/s1600/Inst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64" y="2731754"/>
            <a:ext cx="1862336" cy="186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>
                <a:ea typeface="Calibri"/>
                <a:cs typeface="Calibri"/>
                <a:sym typeface="Calibri"/>
              </a:rPr>
              <a:t>Crash Course on GIT</a:t>
            </a:r>
            <a:r>
              <a:rPr lang="en" sz="1600" dirty="0">
                <a:ea typeface="Calibri"/>
                <a:cs typeface="Calibri"/>
                <a:sym typeface="Calibri"/>
              </a:rPr>
              <a:t> (Short Version)</a:t>
            </a:r>
            <a:endParaRPr lang="pt-BR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8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</a:t>
            </a:r>
            <a:r>
              <a:rPr lang="en" sz="2400" i="1" dirty="0" smtClean="0"/>
              <a:t>help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</a:t>
            </a:r>
            <a:r>
              <a:rPr lang="en" sz="2400" i="1" dirty="0" smtClean="0"/>
              <a:t>help </a:t>
            </a:r>
            <a:r>
              <a:rPr lang="en" sz="2400" i="1" dirty="0" smtClean="0">
                <a:solidFill>
                  <a:schemeClr val="accent2">
                    <a:lumMod val="75000"/>
                  </a:schemeClr>
                </a:solidFill>
              </a:rPr>
              <a:t>&lt;parameter&gt;</a:t>
            </a:r>
            <a:endParaRPr lang="en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57494" y="1428750"/>
            <a:ext cx="3820011" cy="31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456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git-scm.com/images/progit2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18" y="1544508"/>
            <a:ext cx="2209099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ericsink.com/scm/1802_image00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215" y="1544508"/>
            <a:ext cx="2221728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95536" y="4604524"/>
            <a:ext cx="38400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 smtClean="0"/>
              <a:t>Scott </a:t>
            </a:r>
            <a:r>
              <a:rPr lang="en-US" sz="1050" dirty="0"/>
              <a:t>Chacon and Ben Straub. 2014. </a:t>
            </a:r>
            <a:r>
              <a:rPr lang="en-US" sz="1050" i="1" dirty="0"/>
              <a:t>Pro </a:t>
            </a:r>
            <a:r>
              <a:rPr lang="en-US" sz="1050" i="1" dirty="0" err="1"/>
              <a:t>Git</a:t>
            </a:r>
            <a:r>
              <a:rPr lang="en-US" sz="1050" dirty="0"/>
              <a:t> (2nd ed.). </a:t>
            </a:r>
            <a:r>
              <a:rPr lang="en-US" sz="1050" dirty="0" err="1"/>
              <a:t>Apress</a:t>
            </a:r>
            <a:r>
              <a:rPr lang="en-US" sz="1050" dirty="0"/>
              <a:t>, </a:t>
            </a:r>
            <a:r>
              <a:rPr lang="en-US" sz="1050" dirty="0" err="1"/>
              <a:t>Berkely</a:t>
            </a:r>
            <a:r>
              <a:rPr lang="en-US" sz="1050" dirty="0"/>
              <a:t>, CA, USA.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4751758" y="4604524"/>
            <a:ext cx="34206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Eric </a:t>
            </a:r>
            <a:r>
              <a:rPr lang="en-US" sz="1000" dirty="0"/>
              <a:t>Sink. 2011. </a:t>
            </a:r>
            <a:r>
              <a:rPr lang="en-US" sz="1000" i="1" dirty="0"/>
              <a:t>Version Control by Example</a:t>
            </a:r>
            <a:r>
              <a:rPr lang="en-US" sz="1000" dirty="0"/>
              <a:t> (1st ed.). PYOW Sports Marketing. 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7648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600" i="1" dirty="0" err="1" smtClean="0"/>
              <a:t>git</a:t>
            </a:r>
            <a:r>
              <a:rPr lang="en-US" sz="1600" i="1" dirty="0" smtClean="0"/>
              <a:t> </a:t>
            </a:r>
            <a:r>
              <a:rPr lang="en" sz="1600" i="1" dirty="0" smtClean="0"/>
              <a:t>config -l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i="1" dirty="0" smtClean="0"/>
              <a:t>git config --global</a:t>
            </a:r>
            <a:r>
              <a:rPr lang="en" sz="1600" i="1" dirty="0" smtClean="0">
                <a:solidFill>
                  <a:schemeClr val="bg1">
                    <a:lumMod val="50000"/>
                  </a:schemeClr>
                </a:solidFill>
              </a:rPr>
              <a:t> &lt;variable&gt; &lt;parameter&gt;</a:t>
            </a:r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546973"/>
            <a:ext cx="4038600" cy="292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259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872" y="1428750"/>
            <a:ext cx="3570255" cy="3165475"/>
          </a:xfr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81920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50" y="1428750"/>
            <a:ext cx="3582700" cy="3165475"/>
          </a:xfrm>
        </p:spPr>
      </p:pic>
      <p:pic>
        <p:nvPicPr>
          <p:cNvPr id="4" name="Espaço Reservado para Conteúdo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240" y="1428750"/>
            <a:ext cx="4837520" cy="3165475"/>
          </a:xfrm>
          <a:prstGeom prst="rect">
            <a:avLst/>
          </a:prstGeom>
        </p:spPr>
      </p:pic>
      <p:pic>
        <p:nvPicPr>
          <p:cNvPr id="6" name="Espaço Reservado para Conteúdo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720" y="1428750"/>
            <a:ext cx="4832559" cy="3165475"/>
          </a:xfrm>
          <a:prstGeom prst="rect">
            <a:avLst/>
          </a:prstGeom>
        </p:spPr>
      </p:pic>
      <p:pic>
        <p:nvPicPr>
          <p:cNvPr id="7" name="Espaço Reservado para Conteúdo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68" y="1428750"/>
            <a:ext cx="6024064" cy="3165475"/>
          </a:xfrm>
          <a:prstGeom prst="rect">
            <a:avLst/>
          </a:prstGeom>
        </p:spPr>
      </p:pic>
      <p:pic>
        <p:nvPicPr>
          <p:cNvPr id="8" name="Espaço Reservado para Conteúdo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90" y="1428750"/>
            <a:ext cx="4845419" cy="31654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002" y="2142697"/>
            <a:ext cx="2339996" cy="173758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8" t="12200" r="22419" b="34600"/>
          <a:stretch/>
        </p:blipFill>
        <p:spPr>
          <a:xfrm>
            <a:off x="2563372" y="1939056"/>
            <a:ext cx="4233280" cy="214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315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init</a:t>
            </a:r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39279"/>
            <a:ext cx="4038600" cy="2344416"/>
          </a:xfrm>
        </p:spPr>
      </p:pic>
    </p:spTree>
    <p:extLst>
      <p:ext uri="{BB962C8B-B14F-4D97-AF65-F5344CB8AC3E}">
        <p14:creationId xmlns:p14="http://schemas.microsoft.com/office/powerpoint/2010/main" val="11141393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39279"/>
            <a:ext cx="4038600" cy="2344416"/>
          </a:xfrm>
        </p:spPr>
      </p:pic>
    </p:spTree>
    <p:extLst>
      <p:ext uri="{BB962C8B-B14F-4D97-AF65-F5344CB8AC3E}">
        <p14:creationId xmlns:p14="http://schemas.microsoft.com/office/powerpoint/2010/main" val="11614232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ço Reservado para Conteúdo 1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7911" y="1428750"/>
            <a:ext cx="5528178" cy="3165475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286000" y="466567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 i="1" dirty="0" smtClean="0">
                <a:latin typeface="Merriweather-Italic"/>
              </a:rPr>
              <a:t>The three stages: Working </a:t>
            </a:r>
            <a:r>
              <a:rPr lang="en-US" sz="1000" i="1" dirty="0">
                <a:latin typeface="Merriweather-Italic"/>
              </a:rPr>
              <a:t>directory</a:t>
            </a:r>
            <a:r>
              <a:rPr lang="en-US" sz="1000" i="1" dirty="0" smtClean="0">
                <a:latin typeface="Merriweather-Italic"/>
              </a:rPr>
              <a:t>, staging </a:t>
            </a:r>
            <a:r>
              <a:rPr lang="en-US" sz="1000" i="1" dirty="0">
                <a:latin typeface="Merriweather-Italic"/>
              </a:rPr>
              <a:t>area, and </a:t>
            </a:r>
            <a:r>
              <a:rPr lang="en-US" sz="1000" i="1" dirty="0" err="1" smtClean="0">
                <a:latin typeface="Merriweather-Italic"/>
              </a:rPr>
              <a:t>Git</a:t>
            </a:r>
            <a:r>
              <a:rPr lang="en-US" sz="1000" i="1" dirty="0" smtClean="0">
                <a:latin typeface="Merriweather-Italic"/>
              </a:rPr>
              <a:t> directory</a:t>
            </a:r>
            <a:r>
              <a:rPr lang="en-US" sz="1000" i="1" dirty="0">
                <a:latin typeface="Merriweather-Italic"/>
              </a:rPr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86928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350" y="1428750"/>
            <a:ext cx="3583299" cy="3165475"/>
          </a:xfr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04539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90" y="1428750"/>
            <a:ext cx="4845419" cy="3165475"/>
          </a:xfr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067694"/>
            <a:ext cx="2880320" cy="213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767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03" y="1428750"/>
            <a:ext cx="5452993" cy="3165475"/>
          </a:xfrm>
        </p:spPr>
      </p:pic>
    </p:spTree>
    <p:extLst>
      <p:ext uri="{BB962C8B-B14F-4D97-AF65-F5344CB8AC3E}">
        <p14:creationId xmlns:p14="http://schemas.microsoft.com/office/powerpoint/2010/main" val="10415245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/>
              <a:t>add </a:t>
            </a:r>
            <a:r>
              <a:rPr lang="en" i="1" dirty="0" smtClean="0"/>
              <a:t>&lt;filenames</a:t>
            </a:r>
            <a:r>
              <a:rPr lang="en" i="1" dirty="0" smtClean="0"/>
              <a:t>&gt;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i="1" dirty="0" smtClean="0"/>
              <a:t>git status</a:t>
            </a:r>
            <a:endParaRPr lang="en" i="1" dirty="0" smtClean="0"/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39279"/>
            <a:ext cx="4038600" cy="2344416"/>
          </a:xfrm>
        </p:spPr>
      </p:pic>
    </p:spTree>
    <p:extLst>
      <p:ext uri="{BB962C8B-B14F-4D97-AF65-F5344CB8AC3E}">
        <p14:creationId xmlns:p14="http://schemas.microsoft.com/office/powerpoint/2010/main" val="27459780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Version Control</a:t>
            </a:r>
          </a:p>
          <a:p>
            <a:pPr marL="914400" lvl="1" indent="-514350"/>
            <a:r>
              <a:rPr lang="en-US" dirty="0" smtClean="0"/>
              <a:t>Version Control Systems (VCS)</a:t>
            </a:r>
          </a:p>
          <a:p>
            <a:pPr marL="914400" lvl="1" indent="-514350"/>
            <a:r>
              <a:rPr lang="en-US" dirty="0" smtClean="0"/>
              <a:t>Types of VCS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Crash Course on </a:t>
            </a:r>
            <a:r>
              <a:rPr lang="en-US" b="1" dirty="0" err="1" smtClean="0">
                <a:solidFill>
                  <a:srgbClr val="00B050"/>
                </a:solidFill>
                <a:latin typeface="Arial Black" panose="020B0A04020102020204" pitchFamily="34" charset="0"/>
              </a:rPr>
              <a:t>Git</a:t>
            </a:r>
            <a:endParaRPr lang="en-US" b="1" dirty="0" smtClean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pPr marL="914400" lvl="1" indent="-514350"/>
            <a:r>
              <a:rPr lang="en-US" dirty="0" err="1" smtClean="0"/>
              <a:t>git</a:t>
            </a:r>
            <a:r>
              <a:rPr lang="en-US" dirty="0" smtClean="0"/>
              <a:t> history</a:t>
            </a:r>
          </a:p>
          <a:p>
            <a:pPr marL="914400" lvl="1" indent="-514350"/>
            <a:r>
              <a:rPr lang="en-US" dirty="0" smtClean="0"/>
              <a:t>Basic concepts</a:t>
            </a:r>
          </a:p>
          <a:p>
            <a:pPr marL="914400" lvl="1" indent="-514350"/>
            <a:r>
              <a:rPr lang="en-US" dirty="0" smtClean="0"/>
              <a:t>Installing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Getting started</a:t>
            </a:r>
          </a:p>
          <a:p>
            <a:pPr marL="914400" lvl="1" indent="-514350"/>
            <a:r>
              <a:rPr lang="en-US" b="1" dirty="0" smtClean="0"/>
              <a:t>GitHub</a:t>
            </a:r>
            <a:r>
              <a:rPr lang="en-US" dirty="0" smtClean="0"/>
              <a:t> 101</a:t>
            </a:r>
          </a:p>
          <a:p>
            <a:pPr marL="914400" lvl="1" indent="-514350"/>
            <a:r>
              <a:rPr lang="en-US" dirty="0" smtClean="0"/>
              <a:t>Eclipse </a:t>
            </a:r>
            <a:r>
              <a:rPr lang="en-US" dirty="0" err="1" smtClean="0"/>
              <a:t>Git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References++</a:t>
            </a:r>
            <a:endParaRPr lang="pt-BR" dirty="0"/>
          </a:p>
        </p:txBody>
      </p:sp>
      <p:sp>
        <p:nvSpPr>
          <p:cNvPr id="17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49" name="Shape 49"/>
          <p:cNvGrpSpPr/>
          <p:nvPr/>
        </p:nvGrpSpPr>
        <p:grpSpPr>
          <a:xfrm>
            <a:off x="5811971" y="2381985"/>
            <a:ext cx="2288300" cy="1622337"/>
            <a:chOff x="5859996" y="3021535"/>
            <a:chExt cx="2288300" cy="1622337"/>
          </a:xfrm>
        </p:grpSpPr>
        <p:pic>
          <p:nvPicPr>
            <p:cNvPr id="50" name="Shape 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15235" y="3021535"/>
              <a:ext cx="933061" cy="775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Shape 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05764" y="3891862"/>
              <a:ext cx="752002" cy="752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Shape 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70047" y="4017197"/>
              <a:ext cx="1253337" cy="501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Shape 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59996" y="3143458"/>
              <a:ext cx="1273438" cy="5317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913360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commit –m ‘&lt;message</a:t>
            </a:r>
            <a:r>
              <a:rPr lang="en" sz="2000" i="1" dirty="0" smtClean="0"/>
              <a:t>&gt;’</a:t>
            </a:r>
            <a:endParaRPr lang="en" sz="2000" i="1" dirty="0"/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2000" i="1" dirty="0" smtClean="0"/>
              <a:t>git status</a:t>
            </a:r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39279"/>
            <a:ext cx="4038600" cy="2344416"/>
          </a:xfrm>
        </p:spPr>
      </p:pic>
    </p:spTree>
    <p:extLst>
      <p:ext uri="{BB962C8B-B14F-4D97-AF65-F5344CB8AC3E}">
        <p14:creationId xmlns:p14="http://schemas.microsoft.com/office/powerpoint/2010/main" val="15604270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067694"/>
            <a:ext cx="2815763" cy="199752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2067694"/>
            <a:ext cx="1209735" cy="199752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2076659"/>
            <a:ext cx="1209735" cy="417600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4245627" y="4371950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git</a:t>
            </a:r>
            <a:r>
              <a:rPr lang="en-US" i="1" dirty="0"/>
              <a:t> </a:t>
            </a:r>
            <a:r>
              <a:rPr lang="en" i="1" dirty="0"/>
              <a:t>init</a:t>
            </a:r>
            <a:endParaRPr lang="en-US" dirty="0"/>
          </a:p>
        </p:txBody>
      </p:sp>
      <p:sp>
        <p:nvSpPr>
          <p:cNvPr id="23" name="Retângulo 22"/>
          <p:cNvSpPr/>
          <p:nvPr/>
        </p:nvSpPr>
        <p:spPr>
          <a:xfrm>
            <a:off x="4071700" y="4371949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git</a:t>
            </a:r>
            <a:r>
              <a:rPr lang="en-US" i="1" dirty="0" smtClean="0"/>
              <a:t> commit</a:t>
            </a:r>
            <a:endParaRPr lang="en-US" dirty="0"/>
          </a:p>
        </p:txBody>
      </p:sp>
      <p:sp>
        <p:nvSpPr>
          <p:cNvPr id="24" name="Retângulo 23"/>
          <p:cNvSpPr/>
          <p:nvPr/>
        </p:nvSpPr>
        <p:spPr>
          <a:xfrm>
            <a:off x="3992351" y="4371948"/>
            <a:ext cx="1159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unversioned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645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3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Espaço Reservado para Conteúdo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90" y="1428749"/>
            <a:ext cx="4845419" cy="3165475"/>
          </a:xfrm>
          <a:prstGeom prst="rect">
            <a:avLst/>
          </a:prstGeom>
        </p:spPr>
      </p:pic>
      <p:pic>
        <p:nvPicPr>
          <p:cNvPr id="19" name="Espaço Reservado para Conteúdo 1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90" y="1428750"/>
            <a:ext cx="4845419" cy="3165475"/>
          </a:xfr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966581"/>
            <a:ext cx="3600000" cy="2089808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966582"/>
            <a:ext cx="3600000" cy="208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753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 smtClean="0"/>
              <a:t>git</a:t>
            </a:r>
            <a:r>
              <a:rPr lang="en-US" sz="2400" i="1" dirty="0" smtClean="0"/>
              <a:t> </a:t>
            </a:r>
            <a:r>
              <a:rPr lang="en" sz="2400" i="1" dirty="0" smtClean="0"/>
              <a:t>branch &lt;branch name&gt;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</a:t>
            </a:r>
            <a:r>
              <a:rPr lang="en" sz="2400" i="1" dirty="0"/>
              <a:t>branch</a:t>
            </a:r>
            <a:endParaRPr lang="en" sz="2400" i="1" dirty="0" smtClean="0"/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2400" i="1" dirty="0" smtClean="0"/>
              <a:t>git checkout &lt;branch name&gt;</a:t>
            </a:r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o Explicativo 1 (Borda e Ênfase) 3"/>
          <p:cNvSpPr/>
          <p:nvPr/>
        </p:nvSpPr>
        <p:spPr>
          <a:xfrm>
            <a:off x="3513146" y="2931790"/>
            <a:ext cx="1214748" cy="360040"/>
          </a:xfrm>
          <a:prstGeom prst="accentBorderCallout1">
            <a:avLst>
              <a:gd name="adj1" fmla="val 49903"/>
              <a:gd name="adj2" fmla="val -8333"/>
              <a:gd name="adj3" fmla="val 146917"/>
              <a:gd name="adj4" fmla="val -42289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helloParameter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3203848" y="2607645"/>
            <a:ext cx="219255" cy="505842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839279"/>
            <a:ext cx="4038600" cy="2344416"/>
          </a:xfrm>
        </p:spPr>
      </p:pic>
    </p:spTree>
    <p:extLst>
      <p:ext uri="{BB962C8B-B14F-4D97-AF65-F5344CB8AC3E}">
        <p14:creationId xmlns:p14="http://schemas.microsoft.com/office/powerpoint/2010/main" val="32990331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03" y="1428750"/>
            <a:ext cx="5452993" cy="3165475"/>
          </a:xfrm>
        </p:spPr>
      </p:pic>
    </p:spTree>
    <p:extLst>
      <p:ext uri="{BB962C8B-B14F-4D97-AF65-F5344CB8AC3E}">
        <p14:creationId xmlns:p14="http://schemas.microsoft.com/office/powerpoint/2010/main" val="38273728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git-scm.com/figures/18333fig0310-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128" y="2067695"/>
            <a:ext cx="3147368" cy="158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t-scm.com/figures/18333fig0311-t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128" y="2067695"/>
            <a:ext cx="3147368" cy="255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it-scm.com/figures/18333fig0312-t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912" y="2067694"/>
            <a:ext cx="4224175" cy="255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1063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03" y="1428750"/>
            <a:ext cx="5452993" cy="3165475"/>
          </a:xfrm>
        </p:spPr>
      </p:pic>
    </p:spTree>
    <p:extLst>
      <p:ext uri="{BB962C8B-B14F-4D97-AF65-F5344CB8AC3E}">
        <p14:creationId xmlns:p14="http://schemas.microsoft.com/office/powerpoint/2010/main" val="12609522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90" y="1428750"/>
            <a:ext cx="4845420" cy="3165475"/>
          </a:xfrm>
        </p:spPr>
      </p:pic>
    </p:spTree>
    <p:extLst>
      <p:ext uri="{BB962C8B-B14F-4D97-AF65-F5344CB8AC3E}">
        <p14:creationId xmlns:p14="http://schemas.microsoft.com/office/powerpoint/2010/main" val="7924019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90" y="1428750"/>
            <a:ext cx="4845420" cy="3165475"/>
          </a:xfrm>
        </p:spPr>
      </p:pic>
    </p:spTree>
    <p:extLst>
      <p:ext uri="{BB962C8B-B14F-4D97-AF65-F5344CB8AC3E}">
        <p14:creationId xmlns:p14="http://schemas.microsoft.com/office/powerpoint/2010/main" val="35718615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03" y="1428750"/>
            <a:ext cx="5452993" cy="3165475"/>
          </a:xfrm>
        </p:spPr>
      </p:pic>
    </p:spTree>
    <p:extLst>
      <p:ext uri="{BB962C8B-B14F-4D97-AF65-F5344CB8AC3E}">
        <p14:creationId xmlns:p14="http://schemas.microsoft.com/office/powerpoint/2010/main" val="296052373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3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8684" y="51750"/>
            <a:ext cx="3780001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"/>
          <p:cNvPicPr>
            <a:picLocks noChangeAspect="1"/>
          </p:cNvPicPr>
          <p:nvPr/>
        </p:nvPicPr>
        <p:blipFill>
          <a:blip r:embed="rId4"/>
          <a:srcRect t="10006" b="10006"/>
          <a:stretch>
            <a:fillRect/>
          </a:stretch>
        </p:blipFill>
        <p:spPr bwMode="auto">
          <a:xfrm>
            <a:off x="4377369" y="51750"/>
            <a:ext cx="4467946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log</a:t>
            </a:r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l="36501"/>
          <a:stretch/>
        </p:blipFill>
        <p:spPr>
          <a:xfrm>
            <a:off x="1331640" y="3882714"/>
            <a:ext cx="2180715" cy="531416"/>
          </a:xfrm>
          <a:prstGeom prst="rect">
            <a:avLst/>
          </a:prstGeom>
        </p:spPr>
      </p:pic>
      <p:pic>
        <p:nvPicPr>
          <p:cNvPr id="1026" name="Picture 2" descr="http://indicetj.com/a_z_lupa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28" y="3795886"/>
            <a:ext cx="1236488" cy="123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55763"/>
            <a:ext cx="4038600" cy="2511448"/>
          </a:xfrm>
        </p:spPr>
      </p:pic>
    </p:spTree>
    <p:extLst>
      <p:ext uri="{BB962C8B-B14F-4D97-AF65-F5344CB8AC3E}">
        <p14:creationId xmlns:p14="http://schemas.microsoft.com/office/powerpoint/2010/main" val="32040283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69136E-6 L 0.13733 0.0003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563638"/>
            <a:ext cx="5090324" cy="3165475"/>
          </a:xfrm>
        </p:spPr>
      </p:pic>
      <p:pic>
        <p:nvPicPr>
          <p:cNvPr id="8" name="Espaço Reservado para Conteúdo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563638"/>
            <a:ext cx="5090324" cy="31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547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merge &lt;branch name&gt;</a:t>
            </a:r>
            <a:endParaRPr lang="en" i="1" dirty="0" smtClean="0"/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55763"/>
            <a:ext cx="4038600" cy="2511448"/>
          </a:xfrm>
        </p:spPr>
      </p:pic>
    </p:spTree>
    <p:extLst>
      <p:ext uri="{BB962C8B-B14F-4D97-AF65-F5344CB8AC3E}">
        <p14:creationId xmlns:p14="http://schemas.microsoft.com/office/powerpoint/2010/main" val="2221170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8" descr="https://git-scm.com/figures/18333fig0316-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563638"/>
            <a:ext cx="3926016" cy="33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23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https://git-scm.com/figures/18333fig0317-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851670"/>
            <a:ext cx="5184576" cy="27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4653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log</a:t>
            </a:r>
          </a:p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i="1" dirty="0" smtClean="0"/>
              <a:t>git log –oneline --graph</a:t>
            </a:r>
            <a:endParaRPr lang="en" i="1" dirty="0" smtClean="0"/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88731"/>
            <a:ext cx="4038600" cy="2845512"/>
          </a:xfrm>
        </p:spPr>
      </p:pic>
    </p:spTree>
    <p:extLst>
      <p:ext uri="{BB962C8B-B14F-4D97-AF65-F5344CB8AC3E}">
        <p14:creationId xmlns:p14="http://schemas.microsoft.com/office/powerpoint/2010/main" val="8421154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90" y="1428750"/>
            <a:ext cx="4845420" cy="3165475"/>
          </a:xfr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60880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90" y="1428750"/>
            <a:ext cx="4845420" cy="3165475"/>
          </a:xfrm>
        </p:spPr>
      </p:pic>
    </p:spTree>
    <p:extLst>
      <p:ext uri="{BB962C8B-B14F-4D97-AF65-F5344CB8AC3E}">
        <p14:creationId xmlns:p14="http://schemas.microsoft.com/office/powerpoint/2010/main" val="14127897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6838" y="1428750"/>
            <a:ext cx="5090324" cy="31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078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838" y="1428750"/>
            <a:ext cx="5090324" cy="3165475"/>
          </a:xfrm>
        </p:spPr>
      </p:pic>
    </p:spTree>
    <p:extLst>
      <p:ext uri="{BB962C8B-B14F-4D97-AF65-F5344CB8AC3E}">
        <p14:creationId xmlns:p14="http://schemas.microsoft.com/office/powerpoint/2010/main" val="6347021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22" y="2729440"/>
            <a:ext cx="2540922" cy="1051660"/>
          </a:xfrm>
          <a:prstGeom prst="rect">
            <a:avLst/>
          </a:prstGeom>
        </p:spPr>
      </p:pic>
      <p:pic>
        <p:nvPicPr>
          <p:cNvPr id="19462" name="Picture 6" descr="http://lawyertechreview.com/wp-content/uploads/2011/03/Dropbox-logo.png"/>
          <p:cNvPicPr>
            <a:picLocks noChangeAspect="1" noChangeArrowheads="1"/>
          </p:cNvPicPr>
          <p:nvPr/>
        </p:nvPicPr>
        <p:blipFill>
          <a:blip r:embed="rId4"/>
          <a:srcRect t="15000" b="4999"/>
          <a:stretch>
            <a:fillRect/>
          </a:stretch>
        </p:blipFill>
        <p:spPr bwMode="auto">
          <a:xfrm>
            <a:off x="3876146" y="2478886"/>
            <a:ext cx="1190620" cy="1428752"/>
          </a:xfrm>
          <a:prstGeom prst="rect">
            <a:avLst/>
          </a:prstGeom>
          <a:noFill/>
        </p:spPr>
      </p:pic>
      <p:grpSp>
        <p:nvGrpSpPr>
          <p:cNvPr id="8" name="Grupo 7"/>
          <p:cNvGrpSpPr/>
          <p:nvPr/>
        </p:nvGrpSpPr>
        <p:grpSpPr>
          <a:xfrm>
            <a:off x="5990095" y="1885948"/>
            <a:ext cx="1950156" cy="2614628"/>
            <a:chOff x="6357950" y="2000246"/>
            <a:chExt cx="1950156" cy="2614628"/>
          </a:xfrm>
        </p:grpSpPr>
        <p:pic>
          <p:nvPicPr>
            <p:cNvPr id="19460" name="Picture 4" descr="http://cdn.makeuseof.com/wp-content/uploads/2013/02/google-docs-tips-3.jpg?35dc20"/>
            <p:cNvPicPr>
              <a:picLocks noChangeAspect="1" noChangeArrowheads="1"/>
            </p:cNvPicPr>
            <p:nvPr/>
          </p:nvPicPr>
          <p:blipFill>
            <a:blip r:embed="rId5"/>
            <a:srcRect l="56382" t="1136" b="6249"/>
            <a:stretch>
              <a:fillRect/>
            </a:stretch>
          </p:blipFill>
          <p:spPr bwMode="auto">
            <a:xfrm>
              <a:off x="6500826" y="3000378"/>
              <a:ext cx="1647488" cy="1614496"/>
            </a:xfrm>
            <a:prstGeom prst="rect">
              <a:avLst/>
            </a:prstGeom>
            <a:noFill/>
          </p:spPr>
        </p:pic>
        <p:pic>
          <p:nvPicPr>
            <p:cNvPr id="19464" name="Picture 8" descr="http://s.glbimg.com/po/tt/f/original/2012/04/12/googledocs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357950" y="2000246"/>
              <a:ext cx="1950156" cy="862002"/>
            </a:xfrm>
            <a:prstGeom prst="rect">
              <a:avLst/>
            </a:prstGeom>
            <a:noFill/>
          </p:spPr>
        </p:pic>
      </p:grpSp>
      <p:pic>
        <p:nvPicPr>
          <p:cNvPr id="19468" name="Picture 12" descr="http://www.21stcenturyschools.com/group_jigsaw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71670" y="1428742"/>
            <a:ext cx="4857784" cy="3653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log</a:t>
            </a:r>
          </a:p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i="1" dirty="0" smtClean="0"/>
              <a:t>git log –oneline --graph</a:t>
            </a:r>
            <a:endParaRPr lang="en" i="1" dirty="0" smtClean="0"/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88731"/>
            <a:ext cx="4038600" cy="2845512"/>
          </a:xfrm>
        </p:spPr>
      </p:pic>
    </p:spTree>
    <p:extLst>
      <p:ext uri="{BB962C8B-B14F-4D97-AF65-F5344CB8AC3E}">
        <p14:creationId xmlns:p14="http://schemas.microsoft.com/office/powerpoint/2010/main" val="271355251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diff</a:t>
            </a:r>
            <a:endParaRPr lang="en" i="1" dirty="0" smtClean="0"/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672247"/>
            <a:ext cx="4038600" cy="2678480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672247"/>
            <a:ext cx="4038600" cy="26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39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6285" y="1430535"/>
            <a:ext cx="5771429" cy="3161905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3923928" y="2187287"/>
            <a:ext cx="936104" cy="504056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/>
          <p:cNvSpPr/>
          <p:nvPr/>
        </p:nvSpPr>
        <p:spPr>
          <a:xfrm>
            <a:off x="4103946" y="3473906"/>
            <a:ext cx="1620181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3374343" y="2662768"/>
            <a:ext cx="684076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3887922" y="2439315"/>
            <a:ext cx="1116125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3906555" y="2676008"/>
            <a:ext cx="521430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/>
          <p:cNvSpPr/>
          <p:nvPr/>
        </p:nvSpPr>
        <p:spPr>
          <a:xfrm>
            <a:off x="2294430" y="2361496"/>
            <a:ext cx="1845522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/>
          <p:nvPr/>
        </p:nvSpPr>
        <p:spPr>
          <a:xfrm>
            <a:off x="4716016" y="2193098"/>
            <a:ext cx="594695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/>
          <p:cNvSpPr/>
          <p:nvPr/>
        </p:nvSpPr>
        <p:spPr>
          <a:xfrm>
            <a:off x="4860032" y="2537802"/>
            <a:ext cx="1146634" cy="720080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ipse 15"/>
          <p:cNvSpPr/>
          <p:nvPr/>
        </p:nvSpPr>
        <p:spPr>
          <a:xfrm>
            <a:off x="3067887" y="2950800"/>
            <a:ext cx="2296201" cy="716762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ipse 16"/>
          <p:cNvSpPr/>
          <p:nvPr/>
        </p:nvSpPr>
        <p:spPr>
          <a:xfrm>
            <a:off x="2910318" y="3760878"/>
            <a:ext cx="2453770" cy="716762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ipse 17"/>
          <p:cNvSpPr/>
          <p:nvPr/>
        </p:nvSpPr>
        <p:spPr>
          <a:xfrm>
            <a:off x="3345813" y="1779662"/>
            <a:ext cx="2234299" cy="716762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474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3727" y="1717320"/>
            <a:ext cx="4896546" cy="258833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>
                <a:ea typeface="Calibri"/>
                <a:cs typeface="Calibri"/>
                <a:sym typeface="Calibri"/>
              </a:rPr>
              <a:t>Crash Course on GIT</a:t>
            </a:r>
            <a:r>
              <a:rPr lang="en" sz="1600" dirty="0">
                <a:ea typeface="Calibri"/>
                <a:cs typeface="Calibri"/>
                <a:sym typeface="Calibri"/>
              </a:rPr>
              <a:t> (Short Version)</a:t>
            </a:r>
            <a:endParaRPr lang="pt-BR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GitHub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96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/>
              <a:t>Github</a:t>
            </a:r>
            <a:endParaRPr lang="en-US" sz="2400" dirty="0" smtClean="0"/>
          </a:p>
          <a:p>
            <a:r>
              <a:rPr lang="en-US" sz="2400" dirty="0" smtClean="0"/>
              <a:t>Social coding</a:t>
            </a:r>
          </a:p>
          <a:p>
            <a:r>
              <a:rPr lang="en-US" sz="2400" dirty="0"/>
              <a:t>Open source</a:t>
            </a:r>
          </a:p>
          <a:p>
            <a:r>
              <a:rPr lang="en-US" sz="2400" b="1" dirty="0" smtClean="0"/>
              <a:t>9.3M</a:t>
            </a:r>
            <a:r>
              <a:rPr lang="en-US" sz="2400" dirty="0"/>
              <a:t> </a:t>
            </a:r>
            <a:r>
              <a:rPr lang="en-US" sz="2400" dirty="0" smtClean="0"/>
              <a:t>people collaborating</a:t>
            </a:r>
          </a:p>
          <a:p>
            <a:r>
              <a:rPr lang="en-US" sz="2400" b="1" dirty="0"/>
              <a:t>21.9M</a:t>
            </a:r>
            <a:r>
              <a:rPr lang="en-US" sz="2400" dirty="0"/>
              <a:t> </a:t>
            </a:r>
            <a:r>
              <a:rPr lang="en-US" sz="2400" dirty="0" smtClean="0"/>
              <a:t>repositories</a:t>
            </a:r>
            <a:endParaRPr lang="en-US" sz="2400" dirty="0"/>
          </a:p>
        </p:txBody>
      </p:sp>
      <p:pic>
        <p:nvPicPr>
          <p:cNvPr id="9" name="Picture 2" descr="http://www.molecularecologist.com/wp-content/uploads/2013/11/github-logo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648200" y="1665287"/>
            <a:ext cx="40386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869043" y="4511782"/>
            <a:ext cx="1596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</a:t>
            </a:r>
            <a:endParaRPr lang="en-US" dirty="0"/>
          </a:p>
        </p:txBody>
      </p:sp>
      <p:pic>
        <p:nvPicPr>
          <p:cNvPr id="7" name="Picture 2" descr="Ruby on Rai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21" y="3901274"/>
            <a:ext cx="549002" cy="70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279652" y="4634460"/>
            <a:ext cx="2220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Ruby on Rails:</a:t>
            </a:r>
            <a:r>
              <a:rPr lang="en-US" sz="900" dirty="0"/>
              <a:t> Popular Web framework based on Ruby</a:t>
            </a:r>
          </a:p>
        </p:txBody>
      </p:sp>
      <p:pic>
        <p:nvPicPr>
          <p:cNvPr id="11" name="Picture 4" descr="https://camo.githubusercontent.com/f62dd37d424be94eda98d57a8ec32a63322edf40/687474703a2f2f692e696d6775722e636f6d2f754575464b52582e706e6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9" b="50086"/>
          <a:stretch/>
        </p:blipFill>
        <p:spPr bwMode="auto">
          <a:xfrm>
            <a:off x="566990" y="3867894"/>
            <a:ext cx="1633247" cy="73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566989" y="4639423"/>
            <a:ext cx="1633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D3</a:t>
            </a:r>
            <a:r>
              <a:rPr lang="en-US" sz="900" dirty="0"/>
              <a:t>: JavaScript virtualization library for SVG and HTML</a:t>
            </a:r>
          </a:p>
        </p:txBody>
      </p:sp>
    </p:spTree>
    <p:extLst>
      <p:ext uri="{BB962C8B-B14F-4D97-AF65-F5344CB8AC3E}">
        <p14:creationId xmlns:p14="http://schemas.microsoft.com/office/powerpoint/2010/main" val="11462498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457200" y="1779662"/>
            <a:ext cx="8229600" cy="2571750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6876256" y="2368500"/>
            <a:ext cx="1656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Username</a:t>
            </a:r>
            <a:endParaRPr lang="en-US" sz="18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Email</a:t>
            </a:r>
            <a:endParaRPr lang="en-US" sz="18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Password</a:t>
            </a:r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 sz="12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Click here!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457200" y="4443958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hlinkClick r:id="rId4"/>
              </a:rPr>
              <a:t>https</a:t>
            </a:r>
            <a:r>
              <a:rPr lang="en-US" sz="2400" b="1" dirty="0">
                <a:solidFill>
                  <a:srgbClr val="FF0000"/>
                </a:solidFill>
                <a:hlinkClick r:id="rId4"/>
              </a:rPr>
              <a:t>://</a:t>
            </a:r>
            <a:r>
              <a:rPr lang="en-US" sz="2400" b="1" dirty="0" smtClean="0">
                <a:solidFill>
                  <a:srgbClr val="FF0000"/>
                </a:solidFill>
                <a:hlinkClick r:id="rId4"/>
              </a:rPr>
              <a:t>github.com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Create Account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92906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29" y="1420167"/>
            <a:ext cx="8229600" cy="3743325"/>
          </a:xfrm>
          <a:prstGeom prst="rect">
            <a:avLst/>
          </a:prstGeom>
        </p:spPr>
      </p:pic>
      <p:sp>
        <p:nvSpPr>
          <p:cNvPr id="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Create Account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eta para a direita 11"/>
          <p:cNvSpPr/>
          <p:nvPr/>
        </p:nvSpPr>
        <p:spPr>
          <a:xfrm rot="8156682">
            <a:off x="4919425" y="4618696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561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34600"/>
          <a:stretch/>
        </p:blipFill>
        <p:spPr>
          <a:xfrm>
            <a:off x="2263846" y="1506438"/>
            <a:ext cx="4964090" cy="3480274"/>
          </a:xfrm>
          <a:prstGeom prst="rect">
            <a:avLst/>
          </a:prstGeom>
        </p:spPr>
      </p:pic>
      <p:sp>
        <p:nvSpPr>
          <p:cNvPr id="14" name="Seta para a direita 13"/>
          <p:cNvSpPr/>
          <p:nvPr/>
        </p:nvSpPr>
        <p:spPr>
          <a:xfrm rot="12997195">
            <a:off x="6893495" y="1579628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Seta para a direita 15"/>
          <p:cNvSpPr/>
          <p:nvPr/>
        </p:nvSpPr>
        <p:spPr>
          <a:xfrm rot="12997195">
            <a:off x="3487700" y="1574397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722" y="4604851"/>
            <a:ext cx="270082" cy="43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7157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  <p:bldP spid="16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15" y="1565300"/>
            <a:ext cx="5135770" cy="3165475"/>
          </a:xfrm>
        </p:spPr>
      </p:pic>
      <p:sp>
        <p:nvSpPr>
          <p:cNvPr id="16" name="Seta para a direita 15"/>
          <p:cNvSpPr/>
          <p:nvPr/>
        </p:nvSpPr>
        <p:spPr>
          <a:xfrm rot="8924741">
            <a:off x="4994862" y="1830965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eta para a direita 16"/>
          <p:cNvSpPr/>
          <p:nvPr/>
        </p:nvSpPr>
        <p:spPr>
          <a:xfrm flipH="1">
            <a:off x="3491880" y="3939902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2411760" y="2410385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005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8" grpId="0" animBg="1"/>
      <p:bldP spid="1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Software </a:t>
            </a:r>
            <a:r>
              <a:rPr lang="pt-BR" dirty="0" err="1" smtClean="0"/>
              <a:t>Configuration</a:t>
            </a:r>
            <a:r>
              <a:rPr lang="pt-BR" dirty="0" smtClean="0"/>
              <a:t> Management (SCM)</a:t>
            </a:r>
          </a:p>
          <a:p>
            <a:pPr lvl="1"/>
            <a:r>
              <a:rPr lang="pt-BR" dirty="0" err="1" smtClean="0"/>
              <a:t>Umbrella</a:t>
            </a:r>
            <a:r>
              <a:rPr lang="pt-BR" dirty="0" smtClean="0"/>
              <a:t> </a:t>
            </a:r>
            <a:r>
              <a:rPr lang="pt-BR" dirty="0" err="1" smtClean="0"/>
              <a:t>activity</a:t>
            </a:r>
            <a:r>
              <a:rPr lang="pt-BR" sz="1300" dirty="0" smtClean="0"/>
              <a:t> [Pressman, 2010]</a:t>
            </a:r>
          </a:p>
          <a:p>
            <a:pPr lvl="2"/>
            <a:r>
              <a:rPr lang="pt-BR" i="1" dirty="0" smtClean="0"/>
              <a:t>“</a:t>
            </a:r>
            <a:r>
              <a:rPr lang="pt-BR" i="1" dirty="0" err="1" smtClean="0"/>
              <a:t>The</a:t>
            </a:r>
            <a:r>
              <a:rPr lang="pt-BR" i="1" dirty="0" smtClean="0"/>
              <a:t> </a:t>
            </a:r>
            <a:r>
              <a:rPr lang="pt-BR" i="1" dirty="0" err="1" smtClean="0"/>
              <a:t>art</a:t>
            </a:r>
            <a:r>
              <a:rPr lang="pt-BR" i="1" dirty="0" smtClean="0"/>
              <a:t> </a:t>
            </a:r>
            <a:r>
              <a:rPr lang="pt-BR" i="1" dirty="0" err="1" smtClean="0"/>
              <a:t>of</a:t>
            </a:r>
            <a:r>
              <a:rPr lang="pt-BR" i="1" dirty="0" smtClean="0"/>
              <a:t> </a:t>
            </a:r>
            <a:r>
              <a:rPr lang="pt-BR" b="1" i="1" dirty="0" err="1" smtClean="0"/>
              <a:t>identifying</a:t>
            </a:r>
            <a:r>
              <a:rPr lang="pt-BR" i="1" dirty="0" smtClean="0"/>
              <a:t>, </a:t>
            </a:r>
            <a:r>
              <a:rPr lang="pt-BR" b="1" i="1" dirty="0" err="1" smtClean="0"/>
              <a:t>organizing</a:t>
            </a:r>
            <a:r>
              <a:rPr lang="pt-BR" i="1" dirty="0" smtClean="0"/>
              <a:t>, </a:t>
            </a:r>
            <a:r>
              <a:rPr lang="pt-BR" i="1" dirty="0" err="1" smtClean="0"/>
              <a:t>and</a:t>
            </a:r>
            <a:r>
              <a:rPr lang="pt-BR" i="1" dirty="0" smtClean="0"/>
              <a:t> </a:t>
            </a:r>
            <a:r>
              <a:rPr lang="pt-BR" b="1" i="1" dirty="0" err="1" smtClean="0"/>
              <a:t>controlling</a:t>
            </a:r>
            <a:r>
              <a:rPr lang="pt-BR" b="1" i="1" dirty="0" smtClean="0"/>
              <a:t> </a:t>
            </a:r>
            <a:r>
              <a:rPr lang="pt-BR" b="1" i="1" dirty="0" err="1" smtClean="0"/>
              <a:t>modifications</a:t>
            </a:r>
            <a:r>
              <a:rPr lang="pt-BR" b="1" i="1" dirty="0" smtClean="0"/>
              <a:t> </a:t>
            </a:r>
            <a:r>
              <a:rPr lang="pt-BR" i="1" dirty="0" smtClean="0"/>
              <a:t>to software </a:t>
            </a:r>
            <a:r>
              <a:rPr lang="pt-BR" i="1" dirty="0" err="1" smtClean="0"/>
              <a:t>being</a:t>
            </a:r>
            <a:r>
              <a:rPr lang="pt-BR" i="1" dirty="0" smtClean="0"/>
              <a:t> </a:t>
            </a:r>
            <a:r>
              <a:rPr lang="pt-BR" i="1" dirty="0" err="1" smtClean="0"/>
              <a:t>developed</a:t>
            </a:r>
            <a:r>
              <a:rPr lang="pt-BR" i="1" dirty="0" smtClean="0"/>
              <a:t>”</a:t>
            </a:r>
          </a:p>
          <a:p>
            <a:pPr lvl="2"/>
            <a:r>
              <a:rPr lang="pt-BR" dirty="0" smtClean="0"/>
              <a:t>Maximize </a:t>
            </a:r>
            <a:r>
              <a:rPr lang="pt-BR" dirty="0" err="1" smtClean="0"/>
              <a:t>productivity</a:t>
            </a:r>
            <a:r>
              <a:rPr lang="pt-BR" dirty="0" smtClean="0"/>
              <a:t> </a:t>
            </a:r>
            <a:r>
              <a:rPr lang="pt-BR" dirty="0" err="1" smtClean="0"/>
              <a:t>by</a:t>
            </a:r>
            <a:r>
              <a:rPr lang="pt-BR" dirty="0" smtClean="0"/>
              <a:t> </a:t>
            </a:r>
            <a:r>
              <a:rPr lang="pt-BR" dirty="0" err="1" smtClean="0"/>
              <a:t>minimizing</a:t>
            </a:r>
            <a:r>
              <a:rPr lang="pt-BR" dirty="0" smtClean="0"/>
              <a:t> </a:t>
            </a:r>
            <a:r>
              <a:rPr lang="pt-BR" dirty="0" err="1" smtClean="0"/>
              <a:t>mistakes</a:t>
            </a:r>
            <a:r>
              <a:rPr lang="pt-BR" dirty="0" smtClean="0"/>
              <a:t>  </a:t>
            </a:r>
            <a:r>
              <a:rPr lang="pt-BR" dirty="0" smtClean="0">
                <a:sym typeface="Wingdings" pitchFamily="2" charset="2"/>
              </a:rPr>
              <a:t> </a:t>
            </a:r>
            <a:r>
              <a:rPr lang="pt-BR" dirty="0" err="1" smtClean="0">
                <a:sym typeface="Wingdings" pitchFamily="2" charset="2"/>
              </a:rPr>
              <a:t>C</a:t>
            </a:r>
            <a:r>
              <a:rPr lang="pt-BR" dirty="0" err="1" smtClean="0"/>
              <a:t>onfusion</a:t>
            </a:r>
            <a:r>
              <a:rPr lang="pt-BR" dirty="0" smtClean="0"/>
              <a:t>!!!</a:t>
            </a:r>
          </a:p>
          <a:p>
            <a:pPr lvl="1"/>
            <a:r>
              <a:rPr lang="pt-BR" dirty="0" err="1" smtClean="0"/>
              <a:t>Tasks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Identification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smtClean="0"/>
              <a:t>Version </a:t>
            </a:r>
            <a:r>
              <a:rPr lang="pt-BR" dirty="0" err="1" smtClean="0"/>
              <a:t>control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Change</a:t>
            </a:r>
            <a:r>
              <a:rPr lang="pt-BR" dirty="0" smtClean="0"/>
              <a:t> </a:t>
            </a:r>
            <a:r>
              <a:rPr lang="pt-BR" dirty="0" err="1" smtClean="0"/>
              <a:t>Control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Configuration</a:t>
            </a:r>
            <a:r>
              <a:rPr lang="pt-BR" dirty="0" smtClean="0"/>
              <a:t> </a:t>
            </a:r>
            <a:r>
              <a:rPr lang="pt-BR" dirty="0" err="1" smtClean="0"/>
              <a:t>auditing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Reporting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endParaRPr lang="pt-BR" dirty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Version Control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Seta para a direita 3"/>
          <p:cNvSpPr/>
          <p:nvPr/>
        </p:nvSpPr>
        <p:spPr>
          <a:xfrm flipH="1">
            <a:off x="3328526" y="3301776"/>
            <a:ext cx="500066" cy="42862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4" y="4889602"/>
            <a:ext cx="914396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Pressman, R. S. Software engineering: A practitioner’s approach. 5th ed. McGraw-Hill Higher Education, 2001.</a:t>
            </a:r>
            <a:endParaRPr lang="pt-BR" sz="1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88" y="1428750"/>
            <a:ext cx="4267224" cy="3165475"/>
          </a:xfrm>
        </p:spPr>
      </p:pic>
      <p:sp>
        <p:nvSpPr>
          <p:cNvPr id="1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eta para a direita 8"/>
          <p:cNvSpPr/>
          <p:nvPr/>
        </p:nvSpPr>
        <p:spPr>
          <a:xfrm flipH="1">
            <a:off x="5754687" y="2114150"/>
            <a:ext cx="647504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COPY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6151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remote add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&lt;repository name&gt; &lt;url&gt;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endParaRPr lang="en-US" sz="1400" b="1" i="1" dirty="0" smtClean="0"/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push -u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" sz="1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&lt;repository name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 &lt;branch name&gt;</a:t>
            </a:r>
          </a:p>
        </p:txBody>
      </p:sp>
      <p:sp>
        <p:nvSpPr>
          <p:cNvPr id="13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323528" y="1812331"/>
            <a:ext cx="3839518" cy="288032"/>
          </a:xfrm>
          <a:prstGeom prst="callout2">
            <a:avLst>
              <a:gd name="adj1" fmla="val 121998"/>
              <a:gd name="adj2" fmla="val 68039"/>
              <a:gd name="adj3" fmla="val 147293"/>
              <a:gd name="adj4" fmla="val 81834"/>
              <a:gd name="adj5" fmla="val 225827"/>
              <a:gd name="adj6" fmla="val 89788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>
                <a:solidFill>
                  <a:schemeClr val="accent6">
                    <a:lumMod val="75000"/>
                  </a:schemeClr>
                </a:solidFill>
              </a:rPr>
              <a:t>https://github.com/&lt;YOUR USERNAME&gt;/</a:t>
            </a:r>
            <a:r>
              <a:rPr lang="en-US" sz="1100" b="1" i="1" dirty="0" err="1" smtClean="0">
                <a:solidFill>
                  <a:schemeClr val="accent6">
                    <a:lumMod val="75000"/>
                  </a:schemeClr>
                </a:solidFill>
              </a:rPr>
              <a:t>helloGit.git</a:t>
            </a:r>
            <a:endParaRPr lang="en" sz="11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1820117" y="2949720"/>
            <a:ext cx="782552" cy="510656"/>
            <a:chOff x="1820117" y="2949720"/>
            <a:chExt cx="782552" cy="510656"/>
          </a:xfrm>
        </p:grpSpPr>
        <p:sp>
          <p:nvSpPr>
            <p:cNvPr id="8" name="Texto Explicativo 2 (Sem Bordas) 7"/>
            <p:cNvSpPr/>
            <p:nvPr/>
          </p:nvSpPr>
          <p:spPr>
            <a:xfrm>
              <a:off x="1820117" y="2949720"/>
              <a:ext cx="782552" cy="216024"/>
            </a:xfrm>
            <a:prstGeom prst="callout2">
              <a:avLst>
                <a:gd name="adj1" fmla="val -17023"/>
                <a:gd name="adj2" fmla="val 53137"/>
                <a:gd name="adj3" fmla="val -63311"/>
                <a:gd name="adj4" fmla="val 70320"/>
                <a:gd name="adj5" fmla="val -127951"/>
                <a:gd name="adj6" fmla="val 95351"/>
              </a:avLst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sz="1200" b="1" i="1" dirty="0" smtClean="0">
                  <a:solidFill>
                    <a:schemeClr val="tx1"/>
                  </a:solidFill>
                </a:rPr>
                <a:t>origin</a:t>
              </a:r>
              <a:endParaRPr lang="en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" name="Conector reto 3"/>
            <p:cNvCxnSpPr/>
            <p:nvPr/>
          </p:nvCxnSpPr>
          <p:spPr>
            <a:xfrm flipH="1">
              <a:off x="2052918" y="3237181"/>
              <a:ext cx="158476" cy="223195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o Explicativo 2 (Sem Bordas) 16"/>
          <p:cNvSpPr/>
          <p:nvPr/>
        </p:nvSpPr>
        <p:spPr>
          <a:xfrm>
            <a:off x="2843808" y="4011910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master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Espaço Reservado para Conteúdo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55" y="1650590"/>
            <a:ext cx="4688690" cy="2721794"/>
          </a:xfrm>
        </p:spPr>
      </p:pic>
    </p:spTree>
    <p:extLst>
      <p:ext uri="{BB962C8B-B14F-4D97-AF65-F5344CB8AC3E}">
        <p14:creationId xmlns:p14="http://schemas.microsoft.com/office/powerpoint/2010/main" val="42789596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491630"/>
            <a:ext cx="5328592" cy="3573666"/>
          </a:xfrm>
          <a:prstGeom prst="rect">
            <a:avLst/>
          </a:prstGeom>
        </p:spPr>
      </p:pic>
      <p:sp>
        <p:nvSpPr>
          <p:cNvPr id="4" name="Seta para a direita 3"/>
          <p:cNvSpPr/>
          <p:nvPr/>
        </p:nvSpPr>
        <p:spPr>
          <a:xfrm flipH="1">
            <a:off x="7232923" y="4122562"/>
            <a:ext cx="647504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COPY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386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b="1" i="1" dirty="0" err="1" smtClean="0"/>
              <a:t>git</a:t>
            </a:r>
            <a:r>
              <a:rPr lang="en-US" sz="2400" b="1" i="1" dirty="0" smtClean="0"/>
              <a:t> c</a:t>
            </a:r>
            <a:r>
              <a:rPr lang="en" sz="2400" b="1" i="1" dirty="0" smtClean="0"/>
              <a:t>lone</a:t>
            </a:r>
            <a:r>
              <a:rPr lang="en" sz="2400" i="1" dirty="0" smtClean="0"/>
              <a:t> </a:t>
            </a:r>
            <a:r>
              <a:rPr lang="en" sz="1800" b="1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&lt;url&gt; </a:t>
            </a:r>
            <a:r>
              <a:rPr lang="en" sz="1800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&lt;target directory&gt;</a:t>
            </a:r>
            <a:endParaRPr lang="en" sz="2400" i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Clone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323528" y="1812331"/>
            <a:ext cx="3839518" cy="288032"/>
          </a:xfrm>
          <a:prstGeom prst="callout2">
            <a:avLst>
              <a:gd name="adj1" fmla="val 121998"/>
              <a:gd name="adj2" fmla="val 68039"/>
              <a:gd name="adj3" fmla="val 195282"/>
              <a:gd name="adj4" fmla="val 54418"/>
              <a:gd name="adj5" fmla="val 366102"/>
              <a:gd name="adj6" fmla="val 51018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chemeClr val="accent6">
                    <a:lumMod val="75000"/>
                  </a:schemeClr>
                </a:solidFill>
              </a:rPr>
              <a:t>https://github.com/&lt;YOUR USERNAME&gt;/</a:t>
            </a:r>
            <a:r>
              <a:rPr lang="en-US" sz="1100" b="1" i="1" dirty="0" err="1" smtClean="0">
                <a:solidFill>
                  <a:schemeClr val="accent6">
                    <a:lumMod val="75000"/>
                  </a:schemeClr>
                </a:solidFill>
              </a:rPr>
              <a:t>helloGit.git</a:t>
            </a:r>
            <a:endParaRPr lang="en" sz="11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87013" y="1631667"/>
            <a:ext cx="4160974" cy="275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357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b="1" i="1" dirty="0" err="1" smtClean="0"/>
              <a:t>git</a:t>
            </a:r>
            <a:r>
              <a:rPr lang="en-US" sz="2400" b="1" i="1" dirty="0" smtClean="0"/>
              <a:t> </a:t>
            </a:r>
            <a:r>
              <a:rPr lang="en-US" sz="2400" b="1" i="1" dirty="0" smtClean="0"/>
              <a:t>tag &lt;</a:t>
            </a:r>
            <a:r>
              <a:rPr lang="en-US" sz="2400" b="1" i="1" dirty="0" err="1" smtClean="0"/>
              <a:t>tagna</a:t>
            </a:r>
            <a:r>
              <a:rPr lang="en-US" sz="2400" b="1" i="1" dirty="0" err="1" smtClean="0"/>
              <a:t>me</a:t>
            </a:r>
            <a:r>
              <a:rPr lang="en-US" sz="2400" b="1" i="1" dirty="0" smtClean="0"/>
              <a:t>&gt;</a:t>
            </a:r>
            <a:endParaRPr lang="en" sz="2400" i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Clone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69348" y="1487307"/>
            <a:ext cx="4596304" cy="304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134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smtClean="0">
                <a:ea typeface="Calibri"/>
                <a:cs typeface="Calibri"/>
                <a:sym typeface="Calibri"/>
              </a:rPr>
              <a:t>) – Clone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0768" y="1428750"/>
            <a:ext cx="4802464" cy="3165475"/>
          </a:xfrm>
          <a:prstGeom prst="rect">
            <a:avLst/>
          </a:prstGeom>
        </p:spPr>
      </p:pic>
      <p:pic>
        <p:nvPicPr>
          <p:cNvPr id="13" name="Espaço Reservado para Conteúd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888" y="1428749"/>
            <a:ext cx="6934224" cy="316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498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s://ccistudentcenterblog.files.wordpress.com/2013/09/github-social-coding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57200" y="1695468"/>
            <a:ext cx="4038600" cy="26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rlv.zcache.com.br/voce_bifurcar_se_a_mim_github_boton-r8ffc95d1fed748919cc023d2d904d6b3_x7j3i_8byvr_512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084762" y="1428750"/>
            <a:ext cx="3165475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Fork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Picture 2" descr="http://aral.github.io/fork-me-on-github-retina-ribbons/right-red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46" y="-20538"/>
            <a:ext cx="1974354" cy="19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6718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1" b="23400"/>
          <a:stretch/>
        </p:blipFill>
        <p:spPr>
          <a:xfrm>
            <a:off x="457200" y="1491630"/>
            <a:ext cx="8229600" cy="3384376"/>
          </a:xfrm>
          <a:prstGeom prst="rect">
            <a:avLst/>
          </a:prstGeom>
        </p:spPr>
      </p:pic>
      <p:pic>
        <p:nvPicPr>
          <p:cNvPr id="16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902" y="1911557"/>
            <a:ext cx="516504" cy="83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Fork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http://aral.github.io/fork-me-on-github-retina-ribbons/right-red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46" y="-20538"/>
            <a:ext cx="1974354" cy="19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0059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8" b="20973"/>
          <a:stretch/>
        </p:blipFill>
        <p:spPr>
          <a:xfrm>
            <a:off x="457200" y="1491630"/>
            <a:ext cx="8229600" cy="3528392"/>
          </a:xfrm>
          <a:prstGeom prst="rect">
            <a:avLst/>
          </a:prstGeom>
        </p:spPr>
      </p:pic>
      <p:sp>
        <p:nvSpPr>
          <p:cNvPr id="13" name="Seta para a direita 12"/>
          <p:cNvSpPr/>
          <p:nvPr/>
        </p:nvSpPr>
        <p:spPr>
          <a:xfrm flipH="1">
            <a:off x="7020154" y="1734050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Fork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http://aral.github.io/fork-me-on-github-retina-ribbons/right-red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46" y="-20538"/>
            <a:ext cx="1974354" cy="19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3466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10283" r="-411" b="25200"/>
          <a:stretch/>
        </p:blipFill>
        <p:spPr>
          <a:xfrm>
            <a:off x="2242813" y="1358494"/>
            <a:ext cx="4777340" cy="3764690"/>
          </a:xfrm>
          <a:prstGeom prst="rect">
            <a:avLst/>
          </a:prstGeo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Delete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867894"/>
            <a:ext cx="178074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7560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pt-BR" sz="2000" i="1" dirty="0" smtClean="0"/>
              <a:t>“A</a:t>
            </a:r>
            <a:r>
              <a:rPr lang="en-US" sz="2000" i="1" dirty="0" smtClean="0"/>
              <a:t> software that </a:t>
            </a:r>
            <a:r>
              <a:rPr lang="en-US" sz="2000" b="1" i="1" dirty="0" smtClean="0"/>
              <a:t>helps </a:t>
            </a:r>
            <a:r>
              <a:rPr lang="en-US" sz="2000" i="1" dirty="0" smtClean="0"/>
              <a:t>developers on </a:t>
            </a:r>
            <a:r>
              <a:rPr lang="en-US" sz="2000" b="1" i="1" dirty="0" smtClean="0"/>
              <a:t>a software team</a:t>
            </a:r>
            <a:r>
              <a:rPr lang="en-US" sz="2000" i="1" dirty="0" smtClean="0"/>
              <a:t> </a:t>
            </a:r>
            <a:r>
              <a:rPr lang="en-US" sz="2000" b="1" i="1" dirty="0" smtClean="0"/>
              <a:t>to work together </a:t>
            </a:r>
            <a:r>
              <a:rPr lang="en-US" sz="2000" i="1" dirty="0" smtClean="0"/>
              <a:t>and also </a:t>
            </a:r>
            <a:r>
              <a:rPr lang="en-US" sz="2000" b="1" i="1" dirty="0" smtClean="0"/>
              <a:t>archives a complete history</a:t>
            </a:r>
            <a:r>
              <a:rPr lang="en-US" sz="2000" i="1" dirty="0" smtClean="0"/>
              <a:t> of their work.</a:t>
            </a:r>
            <a:r>
              <a:rPr lang="pt-BR" sz="2000" i="1" dirty="0" smtClean="0"/>
              <a:t>”</a:t>
            </a:r>
          </a:p>
          <a:p>
            <a:pPr algn="r">
              <a:lnSpc>
                <a:spcPct val="150000"/>
              </a:lnSpc>
              <a:buNone/>
            </a:pPr>
            <a:r>
              <a:rPr lang="en-US" sz="1500" dirty="0" smtClean="0"/>
              <a:t>[Sink, 2011]</a:t>
            </a:r>
            <a:endParaRPr lang="pt-BR" sz="1500" dirty="0" smtClean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System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Eric Sink. 2011. Version Control by Example (1st ed.). PYOW Sports Marketing.</a:t>
            </a:r>
            <a:endParaRPr lang="pt-BR" sz="1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0" b="10501"/>
          <a:stretch/>
        </p:blipFill>
        <p:spPr>
          <a:xfrm>
            <a:off x="2602734" y="1392439"/>
            <a:ext cx="4057498" cy="3724870"/>
          </a:xfrm>
          <a:prstGeom prst="rect">
            <a:avLst/>
          </a:prstGeo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Delete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003486" y="4704805"/>
            <a:ext cx="216024" cy="34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1" t="18655" r="30360" b="58582"/>
          <a:stretch/>
        </p:blipFill>
        <p:spPr>
          <a:xfrm>
            <a:off x="2177226" y="1475454"/>
            <a:ext cx="4915054" cy="3333350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1619672" y="3517634"/>
            <a:ext cx="688776" cy="7717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2204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Delete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5" r="-445" b="52800"/>
          <a:stretch/>
        </p:blipFill>
        <p:spPr>
          <a:xfrm>
            <a:off x="1403648" y="1419622"/>
            <a:ext cx="6336704" cy="3620938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1061248" y="2319866"/>
            <a:ext cx="688776" cy="7717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408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Readme.md</a:t>
            </a:r>
            <a:endParaRPr lang="en-US" dirty="0"/>
          </a:p>
          <a:p>
            <a:r>
              <a:rPr lang="en-US" dirty="0"/>
              <a:t>Wiki page</a:t>
            </a:r>
          </a:p>
          <a:p>
            <a:r>
              <a:rPr lang="en-US" dirty="0"/>
              <a:t>Web </a:t>
            </a:r>
            <a:r>
              <a:rPr lang="en-US" dirty="0" smtClean="0"/>
              <a:t>diff (code/image)</a:t>
            </a:r>
            <a:endParaRPr lang="en-US" dirty="0"/>
          </a:p>
          <a:p>
            <a:r>
              <a:rPr lang="en-US" dirty="0" smtClean="0"/>
              <a:t>Pull Request</a:t>
            </a:r>
          </a:p>
          <a:p>
            <a:r>
              <a:rPr lang="en-US" dirty="0"/>
              <a:t>Comment &amp; </a:t>
            </a:r>
            <a:r>
              <a:rPr lang="en-US" dirty="0" smtClean="0"/>
              <a:t>Discuss</a:t>
            </a:r>
          </a:p>
          <a:p>
            <a:r>
              <a:rPr lang="en-US" dirty="0" smtClean="0"/>
              <a:t>Issue Tracking</a:t>
            </a:r>
            <a:endParaRPr lang="en-US" dirty="0"/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Other features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47927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Readme.md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r="19376" b="17801"/>
          <a:stretch/>
        </p:blipFill>
        <p:spPr>
          <a:xfrm>
            <a:off x="2339752" y="1383474"/>
            <a:ext cx="4464496" cy="374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468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Wiki Page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2" r="26942" b="54734"/>
          <a:stretch/>
        </p:blipFill>
        <p:spPr>
          <a:xfrm>
            <a:off x="1835696" y="1518633"/>
            <a:ext cx="5472608" cy="3357373"/>
          </a:xfrm>
          <a:prstGeom prst="rect">
            <a:avLst/>
          </a:prstGeom>
        </p:spPr>
      </p:pic>
      <p:pic>
        <p:nvPicPr>
          <p:cNvPr id="5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435846"/>
            <a:ext cx="176971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r="24625" b="50823"/>
          <a:stretch/>
        </p:blipFill>
        <p:spPr>
          <a:xfrm>
            <a:off x="1510952" y="1419622"/>
            <a:ext cx="6122096" cy="37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305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Web Diff (Code)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t="15000" r="16750" b="15000"/>
          <a:stretch/>
        </p:blipFill>
        <p:spPr>
          <a:xfrm>
            <a:off x="1835696" y="1419622"/>
            <a:ext cx="547260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353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44" y="1428750"/>
            <a:ext cx="4606311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Web Diff (Image)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2253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2483768" y="1428742"/>
            <a:ext cx="4176464" cy="3165880"/>
          </a:xfrm>
        </p:spPr>
        <p:txBody>
          <a:bodyPr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/>
              <a:t>How can I have commits accepted in another project?</a:t>
            </a:r>
            <a:endParaRPr lang="en-US" dirty="0"/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Pull </a:t>
            </a:r>
            <a:r>
              <a:rPr lang="en-US" sz="1800" dirty="0" smtClean="0"/>
              <a:t>Request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Espaço Reservado para Conteúdo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15" y="1635646"/>
            <a:ext cx="3798570" cy="31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32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2" y="1428750"/>
            <a:ext cx="6816016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Pull </a:t>
            </a:r>
            <a:r>
              <a:rPr lang="en-US" sz="1800" dirty="0" smtClean="0"/>
              <a:t>Request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cdn4.iconfinder.com/data/icons/eldorado-medicine/40/patch_1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931790"/>
            <a:ext cx="653006" cy="65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dn4.iconfinder.com/data/icons/eldorado-medicine/40/patch_1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931790"/>
            <a:ext cx="653006" cy="65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885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-2.5E-6 0.00031 L 0.01632 0.00278 C 0.01945 0.00339 0.02257 0.00432 0.0257 0.00586 C 0.03247 0.00525 0.03941 0.00525 0.04653 0.00432 C 0.04896 0.0037 0.05139 0.00216 0.05365 0.00154 C 0.05538 0.00062 0.05729 0.00031 0.05903 7.40741E-7 C 0.06754 -0.00617 0.05816 -0.00031 0.06823 -0.00432 C 0.07032 -0.00525 0.07188 -0.00648 0.07361 -0.0071 C 0.07518 -0.00803 0.07709 -0.00833 0.07882 -0.00864 C 0.09167 -0.00957 0.10452 -0.00957 0.11719 -0.01019 C 0.11945 -0.0108 0.12205 -0.0108 0.12344 -0.01296 L 0.12778 -0.01852 C 0.12865 -0.01945 0.129 -0.02099 0.12986 -0.02161 L 0.13611 -0.02438 C 0.13698 -0.02593 0.14028 -0.03241 0.14045 -0.03426 C 0.14097 -0.06173 0.14115 -0.05988 0.13802 -0.07562 C 0.13733 -0.12778 0.13629 -0.14198 0.13802 -0.18796 C 0.1382 -0.18951 0.13924 -0.19815 0.14045 -0.20093 C 0.14115 -0.20247 0.14445 -0.20586 0.14549 -0.20648 C 0.14688 -0.20741 0.14827 -0.20741 0.14948 -0.20803 C 0.15174 -0.20895 0.15591 -0.21049 0.15591 -0.21049 C 0.15816 -0.21049 0.16025 -0.21049 0.16216 -0.20926 C 0.16337 -0.20864 0.16424 -0.20648 0.16528 -0.20525 C 0.16893 -0.19877 0.16945 -0.19691 0.17153 -0.19074 C 0.175 -0.15216 0.17118 -0.19815 0.17361 -0.10401 C 0.17361 -0.10247 0.17413 -0.10124 0.17466 -0.09969 C 0.17847 -0.08735 0.17535 -0.09969 0.17778 -0.08982 C 0.17986 -0.06389 0.17778 -0.09105 0.17986 -0.05556 C 0.18038 -0.04475 0.18004 -0.03364 0.18195 -0.02284 C 0.18229 -0.02068 0.1849 -0.02099 0.18611 -0.02006 C 0.18733 -0.01914 0.18837 -0.01821 0.18924 -0.01728 C 0.19115 -0.01482 0.19236 -0.01173 0.19427 -0.01019 C 0.19618 -0.00864 0.19775 -0.00679 0.19966 -0.00586 C 0.20434 -0.00278 0.20712 -0.00247 0.21216 -0.00154 C 0.21337 -0.00124 0.21424 -0.00062 0.21528 7.40741E-7 C 0.21667 0.00031 0.21806 0.00062 0.21945 0.00154 C 0.22066 0.00185 0.22136 0.0037 0.2224 0.00432 C 0.22535 0.00525 0.2283 0.00525 0.23091 0.00586 L 0.28716 0.00432 C 0.29844 0.0037 0.30955 0.00339 0.32066 0.00278 C 0.3224 0.00278 0.32413 0.00185 0.3257 0.00154 C 0.32847 0.00031 0.33438 -0.00154 0.33438 -0.00124 " pathEditMode="relative" rAng="0" ptsTypes="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19" y="-10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39620" y="1428750"/>
            <a:ext cx="5064760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Comment &amp; </a:t>
            </a:r>
            <a:r>
              <a:rPr lang="en-US" sz="1800" dirty="0" smtClean="0"/>
              <a:t>Discuss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0856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Three basic goals of a Version Control System (VCS)</a:t>
            </a:r>
            <a:r>
              <a:rPr lang="en-US" sz="1100" dirty="0" smtClean="0"/>
              <a:t> [Sink, 2011]</a:t>
            </a:r>
            <a:r>
              <a:rPr lang="en-US" sz="2000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People must be able to </a:t>
            </a:r>
            <a:r>
              <a:rPr lang="en-US" sz="2000" b="1" dirty="0" smtClean="0"/>
              <a:t>work simultaneously</a:t>
            </a:r>
            <a:r>
              <a:rPr lang="en-US" sz="2000" dirty="0" smtClean="0"/>
              <a:t>, not serially.</a:t>
            </a:r>
          </a:p>
          <a:p>
            <a:pPr lvl="1">
              <a:lnSpc>
                <a:spcPct val="150000"/>
              </a:lnSpc>
            </a:pPr>
            <a:r>
              <a:rPr lang="pt-BR" sz="2000" b="1" dirty="0" smtClean="0"/>
              <a:t>No </a:t>
            </a:r>
            <a:r>
              <a:rPr lang="en-US" sz="2000" b="1" dirty="0" smtClean="0"/>
              <a:t>conflicting</a:t>
            </a:r>
            <a:r>
              <a:rPr lang="pt-BR" sz="2000" dirty="0" smtClean="0"/>
              <a:t> </a:t>
            </a:r>
            <a:r>
              <a:rPr lang="pt-BR" sz="2000" dirty="0" err="1" smtClean="0"/>
              <a:t>changes</a:t>
            </a:r>
            <a:endParaRPr lang="pt-BR" sz="2000" dirty="0" smtClean="0"/>
          </a:p>
          <a:p>
            <a:pPr lvl="1">
              <a:lnSpc>
                <a:spcPct val="150000"/>
              </a:lnSpc>
            </a:pPr>
            <a:r>
              <a:rPr lang="pt-BR" sz="2000" b="1" dirty="0" err="1" smtClean="0"/>
              <a:t>Keep</a:t>
            </a:r>
            <a:r>
              <a:rPr lang="pt-BR" sz="2000" b="1" dirty="0" smtClean="0"/>
              <a:t> </a:t>
            </a:r>
            <a:r>
              <a:rPr lang="pt-BR" sz="2000" b="1" dirty="0" err="1" smtClean="0"/>
              <a:t>every</a:t>
            </a:r>
            <a:r>
              <a:rPr lang="pt-BR" sz="2000" b="1" dirty="0" smtClean="0"/>
              <a:t> </a:t>
            </a:r>
            <a:r>
              <a:rPr lang="en-US" sz="2000" b="1" dirty="0" smtClean="0"/>
              <a:t>version </a:t>
            </a:r>
            <a:r>
              <a:rPr lang="en-US" sz="2000" dirty="0" smtClean="0"/>
              <a:t>of everything that has ever existed</a:t>
            </a:r>
            <a:endParaRPr lang="pt-BR" sz="2000" dirty="0" smtClean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System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Eric Sink. 2011. Version Control by Example (1st ed.). PYOW Sports Marketing.</a:t>
            </a:r>
            <a:endParaRPr lang="pt-BR" sz="1000" dirty="0"/>
          </a:p>
        </p:txBody>
      </p:sp>
      <p:grpSp>
        <p:nvGrpSpPr>
          <p:cNvPr id="9" name="Grupo 8"/>
          <p:cNvGrpSpPr/>
          <p:nvPr/>
        </p:nvGrpSpPr>
        <p:grpSpPr>
          <a:xfrm>
            <a:off x="955674" y="3643320"/>
            <a:ext cx="7232653" cy="1080000"/>
            <a:chOff x="1285852" y="3643320"/>
            <a:chExt cx="7232653" cy="1080000"/>
          </a:xfrm>
        </p:grpSpPr>
        <p:pic>
          <p:nvPicPr>
            <p:cNvPr id="3074" name="Picture 2" descr="http://markspsychiatry.com/wp-content/uploads/2009/11/conflict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61810" y="3643320"/>
              <a:ext cx="1627659" cy="108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12" descr="http://www.21stcenturyschools.com/group_jigsaw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85852" y="3643320"/>
              <a:ext cx="1436170" cy="108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143505" y="3643320"/>
              <a:ext cx="3375000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39620" y="1428750"/>
            <a:ext cx="5064760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Issue </a:t>
            </a:r>
            <a:r>
              <a:rPr lang="en-US" sz="1800" dirty="0" smtClean="0"/>
              <a:t>Tracking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29051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>
                <a:ea typeface="Calibri"/>
                <a:cs typeface="Calibri"/>
                <a:sym typeface="Calibri"/>
              </a:rPr>
              <a:t>Crash Course on GIT</a:t>
            </a:r>
            <a:r>
              <a:rPr lang="en" sz="1600" dirty="0">
                <a:ea typeface="Calibri"/>
                <a:cs typeface="Calibri"/>
                <a:sym typeface="Calibri"/>
              </a:rPr>
              <a:t> (Short Version)</a:t>
            </a:r>
            <a:endParaRPr lang="pt-BR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clients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6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Eclipse </a:t>
            </a:r>
            <a:r>
              <a:rPr lang="en-US" sz="2400" dirty="0" err="1" smtClean="0"/>
              <a:t>Git</a:t>
            </a:r>
            <a:r>
              <a:rPr lang="en-US" sz="2400" dirty="0" smtClean="0"/>
              <a:t> (</a:t>
            </a:r>
            <a:r>
              <a:rPr lang="en-US" sz="2400" dirty="0" err="1" smtClean="0"/>
              <a:t>EGit</a:t>
            </a:r>
            <a:r>
              <a:rPr lang="en-US" sz="24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Eclipse plug-in</a:t>
            </a:r>
          </a:p>
          <a:p>
            <a:pPr lvl="2">
              <a:lnSpc>
                <a:spcPct val="150000"/>
              </a:lnSpc>
            </a:pPr>
            <a:r>
              <a:rPr lang="en-US" sz="1600" dirty="0" smtClean="0"/>
              <a:t>Allows </a:t>
            </a:r>
            <a:r>
              <a:rPr lang="en-US" sz="1600" dirty="0"/>
              <a:t>you to use </a:t>
            </a:r>
            <a:r>
              <a:rPr lang="en-US" sz="1600" i="1" dirty="0" err="1" smtClean="0"/>
              <a:t>Git</a:t>
            </a:r>
            <a:r>
              <a:rPr lang="en-US" sz="1600" dirty="0"/>
              <a:t> directly within </a:t>
            </a:r>
            <a:r>
              <a:rPr lang="en-US" sz="1600" dirty="0" smtClean="0"/>
              <a:t>Eclipse IDE</a:t>
            </a:r>
            <a:endParaRPr lang="en-US" sz="1600" dirty="0"/>
          </a:p>
          <a:p>
            <a:pPr lvl="3">
              <a:lnSpc>
                <a:spcPct val="150000"/>
              </a:lnSpc>
            </a:pPr>
            <a:r>
              <a:rPr lang="en-US" sz="1400" dirty="0" smtClean="0"/>
              <a:t>Perspective and Views</a:t>
            </a:r>
            <a:endParaRPr lang="en-US" sz="1600" dirty="0"/>
          </a:p>
          <a:p>
            <a:pPr lvl="1">
              <a:lnSpc>
                <a:spcPct val="150000"/>
              </a:lnSpc>
            </a:pPr>
            <a:r>
              <a:rPr lang="en-US" sz="2000" i="1" dirty="0" smtClean="0"/>
              <a:t>B</a:t>
            </a:r>
            <a:r>
              <a:rPr lang="en-US" sz="2000" dirty="0" smtClean="0"/>
              <a:t>ased </a:t>
            </a:r>
            <a:r>
              <a:rPr lang="en-US" sz="2000" dirty="0"/>
              <a:t>on the </a:t>
            </a:r>
            <a:r>
              <a:rPr lang="en-US" sz="2000" i="1" dirty="0" err="1"/>
              <a:t>JGit</a:t>
            </a:r>
            <a:r>
              <a:rPr lang="en-US" sz="2000" dirty="0"/>
              <a:t> </a:t>
            </a:r>
            <a:r>
              <a:rPr lang="en-US" sz="2000" dirty="0" smtClean="0"/>
              <a:t>library. </a:t>
            </a:r>
          </a:p>
          <a:p>
            <a:pPr lvl="2">
              <a:lnSpc>
                <a:spcPct val="150000"/>
              </a:lnSpc>
            </a:pPr>
            <a:r>
              <a:rPr lang="en-US" sz="1800" dirty="0" smtClean="0"/>
              <a:t>Java library implementing </a:t>
            </a:r>
            <a:r>
              <a:rPr lang="en-US" sz="1800" i="1" dirty="0" err="1" smtClean="0"/>
              <a:t>Git</a:t>
            </a:r>
            <a:r>
              <a:rPr lang="en-US" sz="1800" dirty="0" smtClean="0"/>
              <a:t> </a:t>
            </a:r>
            <a:r>
              <a:rPr lang="en-US" sz="1800" dirty="0" smtClean="0"/>
              <a:t>functionalities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hlinkClick r:id="rId3"/>
              </a:rPr>
              <a:t>http://</a:t>
            </a:r>
            <a:r>
              <a:rPr lang="en-US" sz="2200" dirty="0" smtClean="0">
                <a:hlinkClick r:id="rId3"/>
              </a:rPr>
              <a:t>wiki.eclipse.org/EGit/User_Guide</a:t>
            </a:r>
            <a:endParaRPr lang="en-US" sz="2200" dirty="0" smtClean="0"/>
          </a:p>
        </p:txBody>
      </p:sp>
      <p:sp>
        <p:nvSpPr>
          <p:cNvPr id="6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://dev.eclipse.org/mhonarc/lists/egit-dev/pngZMOLgFPBx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425" y="1759610"/>
            <a:ext cx="1612142" cy="60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Git screensh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910608"/>
            <a:ext cx="2530624" cy="15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1276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 smtClean="0"/>
              <a:t>Git</a:t>
            </a:r>
            <a:r>
              <a:rPr lang="en-US" sz="2400" dirty="0" smtClean="0"/>
              <a:t> Support in </a:t>
            </a:r>
            <a:r>
              <a:rPr lang="en-US" sz="2400" dirty="0" err="1" smtClean="0"/>
              <a:t>Netbeans</a:t>
            </a:r>
            <a:r>
              <a:rPr lang="en-US" sz="2400" dirty="0" smtClean="0"/>
              <a:t> IDE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NetBeans </a:t>
            </a:r>
            <a:r>
              <a:rPr lang="en-US" sz="2000" dirty="0"/>
              <a:t>IDE </a:t>
            </a: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Supports for </a:t>
            </a:r>
            <a:r>
              <a:rPr lang="en-US" sz="2000" dirty="0" err="1" smtClean="0"/>
              <a:t>Git</a:t>
            </a:r>
            <a:r>
              <a:rPr lang="en-US" sz="2000" dirty="0" smtClean="0"/>
              <a:t> </a:t>
            </a:r>
            <a:r>
              <a:rPr lang="en-US" sz="2000" dirty="0"/>
              <a:t>version control </a:t>
            </a:r>
            <a:r>
              <a:rPr lang="en-US" sz="2000" dirty="0" smtClean="0"/>
              <a:t>client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netbeans.org/kb/docs/ide/git.html</a:t>
            </a:r>
            <a:endParaRPr lang="en-US" sz="2000" dirty="0" smtClean="0"/>
          </a:p>
          <a:p>
            <a:pPr lvl="1">
              <a:lnSpc>
                <a:spcPct val="150000"/>
              </a:lnSpc>
            </a:pPr>
            <a:endParaRPr lang="en-US" sz="2000" dirty="0" smtClean="0"/>
          </a:p>
        </p:txBody>
      </p:sp>
      <p:sp>
        <p:nvSpPr>
          <p:cNvPr id="6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(N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etbeans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Caixa de diálogo Plug-ins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928" y="1440059"/>
            <a:ext cx="2857143" cy="314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7878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Visual Studio Tools for </a:t>
            </a:r>
            <a:r>
              <a:rPr lang="en-US" sz="2400" dirty="0" err="1"/>
              <a:t>Git</a:t>
            </a:r>
            <a:endParaRPr lang="en-US" sz="2400" dirty="0" smtClean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Team Explorer Extension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visualstudiogallery.msdn.microsoft.com/abafc7d6-dcaa-40f4-8a5e-d6724bdb980c</a:t>
            </a:r>
            <a:endParaRPr lang="en-US" sz="2000" dirty="0" smtClean="0"/>
          </a:p>
          <a:p>
            <a:pPr lvl="1">
              <a:lnSpc>
                <a:spcPct val="150000"/>
              </a:lnSpc>
            </a:pPr>
            <a:endParaRPr lang="en-US" sz="2000" dirty="0" smtClean="0"/>
          </a:p>
        </p:txBody>
      </p:sp>
      <p:sp>
        <p:nvSpPr>
          <p:cNvPr id="6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Visual Studio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http://i1.visualstudiogallery.msdn.s-msft.com/abafc7d6-dcaa-40f4-8a5e-d6724bdb980c/image/file/93161/1/solutionintegration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743" y="1428750"/>
            <a:ext cx="1925514" cy="316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55416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457200" y="1428742"/>
            <a:ext cx="8229600" cy="359128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pt-BR" dirty="0" smtClean="0"/>
              <a:t>Books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smtClean="0"/>
              <a:t>Eric </a:t>
            </a:r>
            <a:r>
              <a:rPr lang="pt-BR" dirty="0" err="1"/>
              <a:t>Sink</a:t>
            </a:r>
            <a:r>
              <a:rPr lang="pt-BR" dirty="0"/>
              <a:t>. 2011. </a:t>
            </a:r>
            <a:r>
              <a:rPr lang="pt-BR" b="1" dirty="0" err="1"/>
              <a:t>Version</a:t>
            </a:r>
            <a:r>
              <a:rPr lang="pt-BR" b="1" dirty="0"/>
              <a:t> </a:t>
            </a:r>
            <a:r>
              <a:rPr lang="pt-BR" b="1" dirty="0" err="1"/>
              <a:t>Control</a:t>
            </a:r>
            <a:r>
              <a:rPr lang="pt-BR" b="1" dirty="0"/>
              <a:t> </a:t>
            </a:r>
            <a:r>
              <a:rPr lang="pt-BR" b="1" dirty="0" err="1"/>
              <a:t>by</a:t>
            </a:r>
            <a:r>
              <a:rPr lang="pt-BR" b="1" dirty="0"/>
              <a:t> </a:t>
            </a:r>
            <a:r>
              <a:rPr lang="pt-BR" b="1" dirty="0" err="1"/>
              <a:t>Example</a:t>
            </a:r>
            <a:r>
              <a:rPr lang="pt-BR" b="1" dirty="0"/>
              <a:t> </a:t>
            </a:r>
            <a:r>
              <a:rPr lang="pt-BR" dirty="0"/>
              <a:t>(1st ed.). PYOW Sports Marketing</a:t>
            </a:r>
            <a:r>
              <a:rPr lang="pt-BR" dirty="0" smtClean="0"/>
              <a:t>. </a:t>
            </a:r>
            <a:r>
              <a:rPr lang="pt-BR" b="1" dirty="0" smtClean="0">
                <a:solidFill>
                  <a:srgbClr val="00B050"/>
                </a:solidFill>
              </a:rPr>
              <a:t>(FREE EBOOK)</a:t>
            </a:r>
            <a:endParaRPr lang="pt-BR" b="1" dirty="0">
              <a:solidFill>
                <a:srgbClr val="00B050"/>
              </a:solidFill>
            </a:endParaRPr>
          </a:p>
          <a:p>
            <a:pPr lvl="1">
              <a:lnSpc>
                <a:spcPct val="120000"/>
              </a:lnSpc>
            </a:pPr>
            <a:r>
              <a:rPr lang="pt-BR" dirty="0" smtClean="0"/>
              <a:t>Scott </a:t>
            </a:r>
            <a:r>
              <a:rPr lang="pt-BR" dirty="0" err="1" smtClean="0"/>
              <a:t>Chacon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Ben </a:t>
            </a:r>
            <a:r>
              <a:rPr lang="pt-BR" dirty="0" err="1" smtClean="0"/>
              <a:t>Straub</a:t>
            </a:r>
            <a:r>
              <a:rPr lang="pt-BR" dirty="0" smtClean="0"/>
              <a:t>. 2014. </a:t>
            </a:r>
            <a:r>
              <a:rPr lang="pt-BR" b="1" dirty="0" smtClean="0"/>
              <a:t>Pro </a:t>
            </a:r>
            <a:r>
              <a:rPr lang="pt-BR" b="1" dirty="0" err="1" smtClean="0"/>
              <a:t>Git</a:t>
            </a:r>
            <a:r>
              <a:rPr lang="pt-BR" b="1" dirty="0" smtClean="0"/>
              <a:t> </a:t>
            </a:r>
            <a:r>
              <a:rPr lang="pt-BR" dirty="0" smtClean="0"/>
              <a:t>(2nd ed.). </a:t>
            </a:r>
            <a:r>
              <a:rPr lang="pt-BR" dirty="0" err="1" smtClean="0"/>
              <a:t>Apress</a:t>
            </a:r>
            <a:r>
              <a:rPr lang="pt-BR" dirty="0" smtClean="0"/>
              <a:t>, </a:t>
            </a:r>
            <a:r>
              <a:rPr lang="pt-BR" dirty="0" err="1" smtClean="0"/>
              <a:t>Berkely</a:t>
            </a:r>
            <a:r>
              <a:rPr lang="pt-BR" dirty="0" smtClean="0"/>
              <a:t>, CA, USA.</a:t>
            </a:r>
            <a:r>
              <a:rPr lang="pt-BR" b="1" dirty="0">
                <a:solidFill>
                  <a:srgbClr val="00B050"/>
                </a:solidFill>
              </a:rPr>
              <a:t> (FREE EBOOK)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smtClean="0"/>
              <a:t>Pressman</a:t>
            </a:r>
            <a:r>
              <a:rPr lang="pt-BR" dirty="0"/>
              <a:t>, R. S. </a:t>
            </a:r>
            <a:r>
              <a:rPr lang="pt-BR" b="1" dirty="0"/>
              <a:t>Software </a:t>
            </a:r>
            <a:r>
              <a:rPr lang="pt-BR" b="1" dirty="0" err="1"/>
              <a:t>engineering</a:t>
            </a:r>
            <a:r>
              <a:rPr lang="pt-BR" b="1" dirty="0"/>
              <a:t>: A </a:t>
            </a:r>
            <a:r>
              <a:rPr lang="pt-BR" b="1" dirty="0" err="1"/>
              <a:t>practitioner’s</a:t>
            </a:r>
            <a:r>
              <a:rPr lang="pt-BR" b="1" dirty="0"/>
              <a:t> approach</a:t>
            </a:r>
            <a:r>
              <a:rPr lang="pt-BR" dirty="0"/>
              <a:t>. 5th ed. McGraw-Hill </a:t>
            </a:r>
            <a:r>
              <a:rPr lang="pt-BR" dirty="0" err="1"/>
              <a:t>Higher</a:t>
            </a:r>
            <a:r>
              <a:rPr lang="pt-BR" dirty="0"/>
              <a:t> </a:t>
            </a:r>
            <a:r>
              <a:rPr lang="pt-BR" dirty="0" err="1"/>
              <a:t>Education</a:t>
            </a:r>
            <a:r>
              <a:rPr lang="pt-BR" dirty="0"/>
              <a:t>, 2001.</a:t>
            </a:r>
          </a:p>
          <a:p>
            <a:pPr lvl="1">
              <a:lnSpc>
                <a:spcPct val="120000"/>
              </a:lnSpc>
            </a:pPr>
            <a:r>
              <a:rPr lang="pt-BR" dirty="0" err="1" smtClean="0"/>
              <a:t>Kemper</a:t>
            </a:r>
            <a:r>
              <a:rPr lang="pt-BR" dirty="0" smtClean="0"/>
              <a:t> C., </a:t>
            </a:r>
            <a:r>
              <a:rPr lang="pt-BR" dirty="0" err="1" smtClean="0"/>
              <a:t>Oxley</a:t>
            </a:r>
            <a:r>
              <a:rPr lang="pt-BR" dirty="0" smtClean="0"/>
              <a:t>, I. 2012. </a:t>
            </a:r>
            <a:r>
              <a:rPr lang="pt-BR" b="1" dirty="0" smtClean="0"/>
              <a:t>Foundation </a:t>
            </a:r>
            <a:r>
              <a:rPr lang="pt-BR" b="1" dirty="0" err="1" smtClean="0"/>
              <a:t>Version</a:t>
            </a:r>
            <a:r>
              <a:rPr lang="pt-BR" b="1" dirty="0" smtClean="0"/>
              <a:t> </a:t>
            </a:r>
            <a:r>
              <a:rPr lang="pt-BR" b="1" dirty="0" err="1" smtClean="0"/>
              <a:t>Control</a:t>
            </a:r>
            <a:r>
              <a:rPr lang="pt-BR" b="1" dirty="0" smtClean="0"/>
              <a:t> for Web </a:t>
            </a:r>
            <a:r>
              <a:rPr lang="pt-BR" b="1" dirty="0" err="1" smtClean="0"/>
              <a:t>Developers</a:t>
            </a:r>
            <a:r>
              <a:rPr lang="pt-BR" dirty="0" smtClean="0"/>
              <a:t>. </a:t>
            </a:r>
            <a:r>
              <a:rPr lang="pt-BR" dirty="0" err="1" smtClean="0"/>
              <a:t>Appress</a:t>
            </a:r>
            <a:r>
              <a:rPr lang="pt-B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pt-BR" dirty="0" err="1" smtClean="0"/>
              <a:t>Videos</a:t>
            </a:r>
            <a:r>
              <a:rPr lang="pt-BR" dirty="0" smtClean="0"/>
              <a:t>/Courses</a:t>
            </a:r>
          </a:p>
          <a:p>
            <a:pPr lvl="1">
              <a:lnSpc>
                <a:spcPct val="120000"/>
              </a:lnSpc>
            </a:pPr>
            <a:r>
              <a:rPr lang="pt-BR" b="1" dirty="0" err="1" smtClean="0"/>
              <a:t>Learn</a:t>
            </a:r>
            <a:r>
              <a:rPr lang="pt-BR" b="1" dirty="0" smtClean="0"/>
              <a:t> </a:t>
            </a:r>
            <a:r>
              <a:rPr lang="pt-BR" b="1" dirty="0" err="1"/>
              <a:t>Git</a:t>
            </a:r>
            <a:r>
              <a:rPr lang="pt-BR" b="1" dirty="0"/>
              <a:t> in 20 Minutes: </a:t>
            </a:r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www.youtube.com/watch?v=Y9XZQO1n_7c</a:t>
            </a:r>
            <a:endParaRPr lang="pt-BR" dirty="0"/>
          </a:p>
          <a:p>
            <a:pPr lvl="1">
              <a:lnSpc>
                <a:spcPct val="120000"/>
              </a:lnSpc>
            </a:pPr>
            <a:r>
              <a:rPr lang="pt-BR" b="1" dirty="0" smtClean="0"/>
              <a:t>The </a:t>
            </a:r>
            <a:r>
              <a:rPr lang="pt-BR" b="1" dirty="0" err="1" smtClean="0"/>
              <a:t>Basics</a:t>
            </a:r>
            <a:r>
              <a:rPr lang="pt-BR" b="1" dirty="0" smtClean="0"/>
              <a:t> </a:t>
            </a:r>
            <a:r>
              <a:rPr lang="pt-BR" b="1" dirty="0" err="1"/>
              <a:t>of</a:t>
            </a:r>
            <a:r>
              <a:rPr lang="pt-BR" b="1" dirty="0"/>
              <a:t>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GitHub</a:t>
            </a:r>
            <a:r>
              <a:rPr lang="pt-BR" b="1" dirty="0"/>
              <a:t>: </a:t>
            </a:r>
            <a:r>
              <a:rPr lang="pt-BR" dirty="0"/>
              <a:t> </a:t>
            </a:r>
            <a:r>
              <a:rPr lang="pt-BR" dirty="0">
                <a:hlinkClick r:id="rId4"/>
              </a:rPr>
              <a:t>https://</a:t>
            </a:r>
            <a:r>
              <a:rPr lang="pt-BR" dirty="0" smtClean="0">
                <a:hlinkClick r:id="rId4"/>
              </a:rPr>
              <a:t>www.youtube.com/watch?v=U8GBXvdmHT4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en-US" b="1" dirty="0"/>
              <a:t>How to Use </a:t>
            </a:r>
            <a:r>
              <a:rPr lang="en-US" b="1" dirty="0" err="1"/>
              <a:t>Git</a:t>
            </a:r>
            <a:r>
              <a:rPr lang="en-US" b="1" dirty="0"/>
              <a:t> and </a:t>
            </a:r>
            <a:r>
              <a:rPr lang="en-US" b="1" dirty="0" smtClean="0"/>
              <a:t>GitHub: </a:t>
            </a:r>
            <a:r>
              <a:rPr lang="pt-BR" dirty="0" smtClean="0">
                <a:hlinkClick r:id="rId5"/>
              </a:rPr>
              <a:t>https</a:t>
            </a:r>
            <a:r>
              <a:rPr lang="pt-BR" dirty="0">
                <a:hlinkClick r:id="rId5"/>
              </a:rPr>
              <a:t>://www.udacity.com/course/how-to-use-git-and-github--</a:t>
            </a:r>
            <a:r>
              <a:rPr lang="pt-BR" dirty="0" smtClean="0">
                <a:hlinkClick r:id="rId5"/>
              </a:rPr>
              <a:t>ud775</a:t>
            </a:r>
            <a:endParaRPr lang="pt-BR" dirty="0" smtClean="0"/>
          </a:p>
          <a:p>
            <a:pPr>
              <a:lnSpc>
                <a:spcPct val="120000"/>
              </a:lnSpc>
            </a:pPr>
            <a:r>
              <a:rPr lang="pt-BR" dirty="0" smtClean="0"/>
              <a:t>Web </a:t>
            </a:r>
            <a:r>
              <a:rPr lang="pt-BR" dirty="0" err="1" smtClean="0"/>
              <a:t>pages</a:t>
            </a:r>
            <a:endParaRPr lang="pt-BR" dirty="0"/>
          </a:p>
          <a:p>
            <a:pPr lvl="1">
              <a:lnSpc>
                <a:spcPct val="120000"/>
              </a:lnSpc>
            </a:pPr>
            <a:r>
              <a:rPr lang="pt-BR" dirty="0" smtClean="0">
                <a:hlinkClick r:id="rId6"/>
              </a:rPr>
              <a:t>https</a:t>
            </a:r>
            <a:r>
              <a:rPr lang="pt-BR" dirty="0">
                <a:hlinkClick r:id="rId6"/>
              </a:rPr>
              <a:t>://</a:t>
            </a:r>
            <a:r>
              <a:rPr lang="pt-BR" dirty="0" smtClean="0">
                <a:hlinkClick r:id="rId6"/>
              </a:rPr>
              <a:t>confluence.atlassian.com/display/BITBUCKET/Bitbucket+101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smtClean="0">
                <a:hlinkClick r:id="rId7"/>
              </a:rPr>
              <a:t>https://</a:t>
            </a:r>
            <a:r>
              <a:rPr lang="pt-BR" dirty="0">
                <a:hlinkClick r:id="rId7"/>
              </a:rPr>
              <a:t>sourceforge.net/p/forge/documentation/Git</a:t>
            </a:r>
            <a:r>
              <a:rPr lang="pt-BR" dirty="0" smtClean="0">
                <a:hlinkClick r:id="rId7"/>
              </a:rPr>
              <a:t>/</a:t>
            </a:r>
            <a:endParaRPr lang="pt-BR" dirty="0"/>
          </a:p>
          <a:p>
            <a:pPr lvl="1">
              <a:lnSpc>
                <a:spcPct val="120000"/>
              </a:lnSpc>
            </a:pPr>
            <a:r>
              <a:rPr lang="pt-BR" dirty="0">
                <a:hlinkClick r:id="rId8"/>
              </a:rPr>
              <a:t>https://</a:t>
            </a:r>
            <a:r>
              <a:rPr lang="pt-BR" dirty="0" smtClean="0">
                <a:hlinkClick r:id="rId8"/>
              </a:rPr>
              <a:t>training.github.com/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smtClean="0">
                <a:hlinkClick r:id="rId9"/>
              </a:rPr>
              <a:t>https</a:t>
            </a:r>
            <a:r>
              <a:rPr lang="pt-BR" dirty="0">
                <a:hlinkClick r:id="rId9"/>
              </a:rPr>
              <a:t>://www.atlassian.com/git/tutorials</a:t>
            </a:r>
            <a:r>
              <a:rPr lang="pt-BR" dirty="0" smtClean="0">
                <a:hlinkClick r:id="rId9"/>
              </a:rPr>
              <a:t>/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>
                <a:hlinkClick r:id="rId10"/>
              </a:rPr>
              <a:t>http://</a:t>
            </a:r>
            <a:r>
              <a:rPr lang="pt-BR" dirty="0" smtClean="0">
                <a:hlinkClick r:id="rId10"/>
              </a:rPr>
              <a:t>www.vogella.com/tutorials/EclipseGit/article.html</a:t>
            </a:r>
            <a:endParaRPr lang="pt-BR" dirty="0"/>
          </a:p>
        </p:txBody>
      </p:sp>
      <p:sp>
        <p:nvSpPr>
          <p:cNvPr id="6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References++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assets-cdn.github.com/images/modules/open_graph/github-mark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r="23750"/>
          <a:stretch/>
        </p:blipFill>
        <p:spPr bwMode="auto">
          <a:xfrm>
            <a:off x="2195736" y="-20538"/>
            <a:ext cx="4752528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851670"/>
            <a:ext cx="7772400" cy="1102519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Espaço Reservado para Conteúdo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0000" r="10000" b="10000"/>
          <a:stretch/>
        </p:blipFill>
        <p:spPr>
          <a:xfrm>
            <a:off x="4199856" y="3675770"/>
            <a:ext cx="744288" cy="744288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5783" y="4640237"/>
            <a:ext cx="90524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http://goo.gl/forms/y7lZNFXOE6</a:t>
            </a:r>
          </a:p>
        </p:txBody>
      </p:sp>
    </p:spTree>
    <p:extLst>
      <p:ext uri="{BB962C8B-B14F-4D97-AF65-F5344CB8AC3E}">
        <p14:creationId xmlns:p14="http://schemas.microsoft.com/office/powerpoint/2010/main" val="21368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990" y="4105150"/>
            <a:ext cx="1813897" cy="75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112" y="4105151"/>
            <a:ext cx="1968360" cy="7585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683518" y="1203598"/>
            <a:ext cx="7772400" cy="1684199"/>
          </a:xfrm>
        </p:spPr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</a:t>
            </a:r>
            <a:r>
              <a:rPr lang="en" dirty="0" smtClean="0">
                <a:ea typeface="Calibri"/>
                <a:cs typeface="Calibri"/>
                <a:sym typeface="Calibri"/>
              </a:rPr>
              <a:t>GIT</a:t>
            </a:r>
            <a:r>
              <a:rPr lang="en" sz="1600" dirty="0" smtClean="0">
                <a:ea typeface="Calibri"/>
                <a:cs typeface="Calibri"/>
                <a:sym typeface="Calibri"/>
              </a:rPr>
              <a:t> (Short Version)</a:t>
            </a:r>
            <a:endParaRPr lang="pt-BR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pt-BR" dirty="0" smtClean="0"/>
              <a:t>Carlos Diego N. Damasceno </a:t>
            </a:r>
            <a:r>
              <a:rPr lang="pt-BR" dirty="0"/>
              <a:t>- https://github.com/damascenodiego</a:t>
            </a:r>
            <a:r>
              <a:rPr lang="pt-BR" dirty="0" smtClean="0"/>
              <a:t>/</a:t>
            </a:r>
            <a:endParaRPr lang="pt-B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8085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186238" cy="316588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sz="2000" dirty="0" err="1" smtClean="0"/>
              <a:t>Centralized</a:t>
            </a:r>
            <a:r>
              <a:rPr lang="pt-BR" sz="2000" dirty="0" smtClean="0"/>
              <a:t> VCS (CVCS)</a:t>
            </a:r>
          </a:p>
          <a:p>
            <a:r>
              <a:rPr lang="pt-BR" sz="2000" dirty="0" smtClean="0"/>
              <a:t>Central Server</a:t>
            </a: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Collaborative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work</a:t>
            </a:r>
          </a:p>
          <a:p>
            <a:pPr lvl="1">
              <a:buFont typeface="Webdings" pitchFamily="18" charset="2"/>
              <a:buChar char=""/>
            </a:pP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Single</a:t>
            </a:r>
            <a:r>
              <a:rPr lang="pt-BR" sz="16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point</a:t>
            </a:r>
            <a:r>
              <a:rPr lang="pt-BR" sz="16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of</a:t>
            </a:r>
            <a:r>
              <a:rPr lang="pt-BR" sz="16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failure</a:t>
            </a:r>
            <a:endParaRPr lang="pt-BR" sz="1600" dirty="0" smtClean="0">
              <a:solidFill>
                <a:srgbClr val="FF0000"/>
              </a:solidFill>
            </a:endParaRPr>
          </a:p>
          <a:p>
            <a:r>
              <a:rPr lang="pt-BR" sz="2000" dirty="0" err="1" smtClean="0"/>
              <a:t>Examples</a:t>
            </a:r>
            <a:endParaRPr lang="pt-BR" sz="2000" dirty="0" smtClean="0"/>
          </a:p>
          <a:p>
            <a:pPr lvl="1"/>
            <a:r>
              <a:rPr lang="pt-BR" sz="1600" dirty="0" err="1" smtClean="0"/>
              <a:t>Concurrent</a:t>
            </a:r>
            <a:r>
              <a:rPr lang="pt-BR" sz="1600" dirty="0" smtClean="0"/>
              <a:t> Version System  (CVS)</a:t>
            </a:r>
          </a:p>
          <a:p>
            <a:pPr lvl="2"/>
            <a:r>
              <a:rPr lang="pt-BR" sz="1200" dirty="0" smtClean="0">
                <a:hlinkClick r:id="rId3"/>
              </a:rPr>
              <a:t>http://www.nongnu.org/cvs</a:t>
            </a:r>
            <a:endParaRPr lang="pt-BR" sz="1200" dirty="0" smtClean="0"/>
          </a:p>
          <a:p>
            <a:pPr lvl="1"/>
            <a:r>
              <a:rPr lang="pt-BR" sz="1600" dirty="0" smtClean="0"/>
              <a:t>Apache </a:t>
            </a:r>
            <a:r>
              <a:rPr lang="pt-BR" sz="1600" dirty="0" err="1" smtClean="0"/>
              <a:t>Subversion</a:t>
            </a:r>
            <a:r>
              <a:rPr lang="pt-BR" sz="1600" dirty="0" smtClean="0"/>
              <a:t> (SVN)</a:t>
            </a:r>
          </a:p>
          <a:p>
            <a:pPr lvl="2"/>
            <a:r>
              <a:rPr lang="pt-BR" sz="1200" dirty="0" smtClean="0">
                <a:hlinkClick r:id="rId4"/>
              </a:rPr>
              <a:t>https://subversion.apache.org</a:t>
            </a:r>
            <a:endParaRPr lang="pt-BR" sz="1200" dirty="0" smtClean="0"/>
          </a:p>
          <a:p>
            <a:pPr lvl="2"/>
            <a:r>
              <a:rPr lang="pt-BR" sz="1200" dirty="0" err="1" smtClean="0"/>
              <a:t>Most</a:t>
            </a:r>
            <a:r>
              <a:rPr lang="pt-BR" sz="1200" dirty="0" smtClean="0"/>
              <a:t> popular CVCS</a:t>
            </a:r>
          </a:p>
        </p:txBody>
      </p:sp>
      <p:pic>
        <p:nvPicPr>
          <p:cNvPr id="4506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 bwMode="auto">
          <a:xfrm>
            <a:off x="4648200" y="1608074"/>
            <a:ext cx="4038600" cy="280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Types of Version Control Systems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Scott Chacon and Ben Straub. 2014. Pro </a:t>
            </a:r>
            <a:r>
              <a:rPr lang="en-US" sz="1000" dirty="0" err="1" smtClean="0"/>
              <a:t>Git</a:t>
            </a:r>
            <a:r>
              <a:rPr lang="en-US" sz="1000" dirty="0" smtClean="0"/>
              <a:t> (2nd ed.). </a:t>
            </a:r>
            <a:r>
              <a:rPr lang="en-US" sz="1000" dirty="0" err="1" smtClean="0"/>
              <a:t>Apress</a:t>
            </a:r>
            <a:r>
              <a:rPr lang="en-US" sz="1000" dirty="0" smtClean="0"/>
              <a:t>, </a:t>
            </a:r>
            <a:r>
              <a:rPr lang="en-US" sz="1000" dirty="0" err="1" smtClean="0"/>
              <a:t>Berkely</a:t>
            </a:r>
            <a:r>
              <a:rPr lang="en-US" sz="1000" dirty="0" smtClean="0"/>
              <a:t>, CA, USA.</a:t>
            </a:r>
            <a:endParaRPr lang="pt-BR" sz="1000" dirty="0"/>
          </a:p>
        </p:txBody>
      </p:sp>
      <p:sp>
        <p:nvSpPr>
          <p:cNvPr id="17" name="Retângulo 16"/>
          <p:cNvSpPr/>
          <p:nvPr/>
        </p:nvSpPr>
        <p:spPr>
          <a:xfrm>
            <a:off x="4691032" y="4643452"/>
            <a:ext cx="39529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dirty="0" err="1" smtClean="0"/>
              <a:t>Centralized</a:t>
            </a:r>
            <a:r>
              <a:rPr lang="pt-BR" sz="1100" dirty="0" smtClean="0"/>
              <a:t> version </a:t>
            </a:r>
            <a:r>
              <a:rPr lang="pt-BR" sz="1100" dirty="0" err="1" smtClean="0"/>
              <a:t>control</a:t>
            </a:r>
            <a:r>
              <a:rPr lang="pt-BR" sz="1100" dirty="0" smtClean="0"/>
              <a:t> </a:t>
            </a:r>
            <a:r>
              <a:rPr lang="en-US" sz="1100" dirty="0" smtClean="0"/>
              <a:t>[Chacon &amp; Straub, 2014]</a:t>
            </a:r>
            <a:endParaRPr lang="pt-BR" sz="11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15630</TotalTime>
  <Words>2133</Words>
  <Application>Microsoft Office PowerPoint</Application>
  <PresentationFormat>Apresentação na tela (16:9)</PresentationFormat>
  <Paragraphs>377</Paragraphs>
  <Slides>87</Slides>
  <Notes>85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87</vt:i4>
      </vt:variant>
    </vt:vector>
  </HeadingPairs>
  <TitlesOfParts>
    <vt:vector size="95" baseType="lpstr">
      <vt:lpstr>Arial</vt:lpstr>
      <vt:lpstr>Arial Black</vt:lpstr>
      <vt:lpstr>Calibri</vt:lpstr>
      <vt:lpstr>Merriweather-Italic</vt:lpstr>
      <vt:lpstr>UbuntuMono-Regular</vt:lpstr>
      <vt:lpstr>Webdings</vt:lpstr>
      <vt:lpstr>Wingdings</vt:lpstr>
      <vt:lpstr>Tema do Office</vt:lpstr>
      <vt:lpstr>Crash Course on GIT (Short Version)</vt:lpstr>
      <vt:lpstr>Crash Course on GIT</vt:lpstr>
      <vt:lpstr>Agenda</vt:lpstr>
      <vt:lpstr>Apresentação do PowerPoint</vt:lpstr>
      <vt:lpstr>Version Control</vt:lpstr>
      <vt:lpstr>Version Control</vt:lpstr>
      <vt:lpstr>Version Control System</vt:lpstr>
      <vt:lpstr>Version Control System</vt:lpstr>
      <vt:lpstr>Types of Version Control Systems</vt:lpstr>
      <vt:lpstr>Types of Version Control Systems</vt:lpstr>
      <vt:lpstr>Apresentação do PowerPoint</vt:lpstr>
      <vt:lpstr>Crash Course (git history)</vt:lpstr>
      <vt:lpstr>Crash Course (git history)</vt:lpstr>
      <vt:lpstr>Crash Course (git history)</vt:lpstr>
      <vt:lpstr>Crash Course (Basic concepts)</vt:lpstr>
      <vt:lpstr>Crash Course (Basic concepts)</vt:lpstr>
      <vt:lpstr>Crash Course (Installing git)</vt:lpstr>
      <vt:lpstr>Crash Course on GIT (Short Version)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on GIT (Short Version)</vt:lpstr>
      <vt:lpstr>Crash Course (GitHub 101)</vt:lpstr>
      <vt:lpstr>Crash Course (GitHub 101) – Create Account</vt:lpstr>
      <vt:lpstr>Crash Course (GitHub 101) – Create Account</vt:lpstr>
      <vt:lpstr>Crash Course (GitHub 101) – Create Repository</vt:lpstr>
      <vt:lpstr>Crash Course (GitHub 101) – Create Repository</vt:lpstr>
      <vt:lpstr>Crash Course (GitHub 101) – Create Repository</vt:lpstr>
      <vt:lpstr>Crash Course (GitHub 101) – Create Repository</vt:lpstr>
      <vt:lpstr>Crash Course (GitHub 101) – Create Repository</vt:lpstr>
      <vt:lpstr>Crash Course (GitHub 101) – Clone a Remote Repository</vt:lpstr>
      <vt:lpstr>Crash Course (GitHub 101) – Clone a Remote Repository</vt:lpstr>
      <vt:lpstr>Crash Course (GitHub 101) – Clone a Remote Repository</vt:lpstr>
      <vt:lpstr>Crash Course (GitHub 101) – Fork Repository</vt:lpstr>
      <vt:lpstr>Crash Course (GitHub 101) – Fork Repository</vt:lpstr>
      <vt:lpstr>Crash Course (GitHub 101) – Fork Repository</vt:lpstr>
      <vt:lpstr>Crash Course (GitHub 101) – Delete a Remote Repository</vt:lpstr>
      <vt:lpstr>Crash Course (GitHub 101) – Delete a Remote Repository</vt:lpstr>
      <vt:lpstr>Crash Course (GitHub 101) – Delete a Remote Repository</vt:lpstr>
      <vt:lpstr>Crash Course (GitHub 101) – Other features</vt:lpstr>
      <vt:lpstr>Crash Course (GitHub 101) – Readme.md</vt:lpstr>
      <vt:lpstr>Crash Course (GitHub 101) – Wiki Page</vt:lpstr>
      <vt:lpstr>Crash Course (GitHub 101) – Web Diff (Code)</vt:lpstr>
      <vt:lpstr>Crash Course (GitHub 101) – Web Diff (Image)</vt:lpstr>
      <vt:lpstr>Crash Course (GitHub 101) – Pull Request</vt:lpstr>
      <vt:lpstr>Crash Course (GitHub 101) – Pull Request</vt:lpstr>
      <vt:lpstr>Crash Course (GitHub 101) – Comment &amp; Discuss</vt:lpstr>
      <vt:lpstr>Crash Course (GitHub 101) – Issue Tracking</vt:lpstr>
      <vt:lpstr>Crash Course on GIT (Short Version)</vt:lpstr>
      <vt:lpstr>Crash Course (Eclipse Git)</vt:lpstr>
      <vt:lpstr>Crash Course (Netbeans)</vt:lpstr>
      <vt:lpstr>Crash Course (Visual Studio)</vt:lpstr>
      <vt:lpstr>References++</vt:lpstr>
      <vt:lpstr>THANK YOU!</vt:lpstr>
      <vt:lpstr>Crash Course on GIT (Short Version)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Crash Course on GIT</dc:title>
  <dc:creator>Diego</dc:creator>
  <cp:lastModifiedBy>Diego Damasceno</cp:lastModifiedBy>
  <cp:revision>328</cp:revision>
  <dcterms:modified xsi:type="dcterms:W3CDTF">2015-07-13T17:46:22Z</dcterms:modified>
</cp:coreProperties>
</file>